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79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257" r:id="rId12"/>
    <p:sldId id="331" r:id="rId13"/>
    <p:sldId id="301" r:id="rId14"/>
    <p:sldId id="313" r:id="rId15"/>
    <p:sldId id="302" r:id="rId16"/>
    <p:sldId id="303" r:id="rId17"/>
    <p:sldId id="304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25" r:id="rId30"/>
    <p:sldId id="326" r:id="rId31"/>
    <p:sldId id="327" r:id="rId32"/>
    <p:sldId id="328" r:id="rId33"/>
    <p:sldId id="329" r:id="rId34"/>
    <p:sldId id="330" r:id="rId3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86C0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79" autoAdjust="0"/>
    <p:restoredTop sz="95552" autoAdjust="0"/>
  </p:normalViewPr>
  <p:slideViewPr>
    <p:cSldViewPr>
      <p:cViewPr varScale="1">
        <p:scale>
          <a:sx n="107" d="100"/>
          <a:sy n="107" d="100"/>
        </p:scale>
        <p:origin x="18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6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tr-TR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tr-TR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tr-TR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C4526D-15CD-4CF7-A815-72ECF80F417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82875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EEFD2-AAAC-4E1F-8BD0-830B4FA1F1AD}" type="slidenum">
              <a:rPr lang="en-US" altLang="tr-TR"/>
              <a:pPr/>
              <a:t>1</a:t>
            </a:fld>
            <a:endParaRPr lang="en-US" altLang="tr-TR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2347005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25B7-E483-466F-BF5D-B6D7D2B32CD9}" type="slidenum">
              <a:rPr lang="en-US" altLang="tr-TR"/>
              <a:pPr/>
              <a:t>10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30483601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032AB2-0442-4B08-BF78-6D299FD78F97}" type="slidenum">
              <a:rPr lang="en-US" altLang="tr-TR"/>
              <a:pPr/>
              <a:t>11</a:t>
            </a:fld>
            <a:endParaRPr lang="en-US" altLang="tr-TR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343761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25B7-E483-466F-BF5D-B6D7D2B32CD9}" type="slidenum">
              <a:rPr lang="en-US" altLang="tr-TR"/>
              <a:pPr/>
              <a:t>12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35704337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25B7-E483-466F-BF5D-B6D7D2B32CD9}" type="slidenum">
              <a:rPr lang="en-US" altLang="tr-TR"/>
              <a:pPr/>
              <a:t>13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37002151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25B7-E483-466F-BF5D-B6D7D2B32CD9}" type="slidenum">
              <a:rPr lang="en-US" altLang="tr-TR"/>
              <a:pPr/>
              <a:t>14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38551214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25B7-E483-466F-BF5D-B6D7D2B32CD9}" type="slidenum">
              <a:rPr lang="en-US" altLang="tr-TR"/>
              <a:pPr/>
              <a:t>15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25703974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25B7-E483-466F-BF5D-B6D7D2B32CD9}" type="slidenum">
              <a:rPr lang="en-US" altLang="tr-TR"/>
              <a:pPr/>
              <a:t>16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3724292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25B7-E483-466F-BF5D-B6D7D2B32CD9}" type="slidenum">
              <a:rPr lang="en-US" altLang="tr-TR"/>
              <a:pPr/>
              <a:t>17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35330217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25B7-E483-466F-BF5D-B6D7D2B32CD9}" type="slidenum">
              <a:rPr lang="en-US" altLang="tr-TR"/>
              <a:pPr/>
              <a:t>18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10502013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25B7-E483-466F-BF5D-B6D7D2B32CD9}" type="slidenum">
              <a:rPr lang="en-US" altLang="tr-TR"/>
              <a:pPr/>
              <a:t>19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1392525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25B7-E483-466F-BF5D-B6D7D2B32CD9}" type="slidenum">
              <a:rPr lang="en-US" altLang="tr-TR"/>
              <a:pPr/>
              <a:t>2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21477950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25B7-E483-466F-BF5D-B6D7D2B32CD9}" type="slidenum">
              <a:rPr lang="en-US" altLang="tr-TR"/>
              <a:pPr/>
              <a:t>20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8913741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25B7-E483-466F-BF5D-B6D7D2B32CD9}" type="slidenum">
              <a:rPr lang="en-US" altLang="tr-TR"/>
              <a:pPr/>
              <a:t>21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4847952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25B7-E483-466F-BF5D-B6D7D2B32CD9}" type="slidenum">
              <a:rPr lang="en-US" altLang="tr-TR"/>
              <a:pPr/>
              <a:t>22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41039613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25B7-E483-466F-BF5D-B6D7D2B32CD9}" type="slidenum">
              <a:rPr lang="en-US" altLang="tr-TR"/>
              <a:pPr/>
              <a:t>23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27140329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25B7-E483-466F-BF5D-B6D7D2B32CD9}" type="slidenum">
              <a:rPr lang="en-US" altLang="tr-TR"/>
              <a:pPr/>
              <a:t>24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27596531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25B7-E483-466F-BF5D-B6D7D2B32CD9}" type="slidenum">
              <a:rPr lang="en-US" altLang="tr-TR"/>
              <a:pPr/>
              <a:t>25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167845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25B7-E483-466F-BF5D-B6D7D2B32CD9}" type="slidenum">
              <a:rPr lang="en-US" altLang="tr-TR"/>
              <a:pPr/>
              <a:t>26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19549231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25B7-E483-466F-BF5D-B6D7D2B32CD9}" type="slidenum">
              <a:rPr lang="en-US" altLang="tr-TR"/>
              <a:pPr/>
              <a:t>27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37079363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25B7-E483-466F-BF5D-B6D7D2B32CD9}" type="slidenum">
              <a:rPr lang="en-US" altLang="tr-TR"/>
              <a:pPr/>
              <a:t>28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3116269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25B7-E483-466F-BF5D-B6D7D2B32CD9}" type="slidenum">
              <a:rPr lang="en-US" altLang="tr-TR"/>
              <a:pPr/>
              <a:t>29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1465813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25B7-E483-466F-BF5D-B6D7D2B32CD9}" type="slidenum">
              <a:rPr lang="en-US" altLang="tr-TR"/>
              <a:pPr/>
              <a:t>3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41549191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25B7-E483-466F-BF5D-B6D7D2B32CD9}" type="slidenum">
              <a:rPr lang="en-US" altLang="tr-TR"/>
              <a:pPr/>
              <a:t>30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18138475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25B7-E483-466F-BF5D-B6D7D2B32CD9}" type="slidenum">
              <a:rPr lang="en-US" altLang="tr-TR"/>
              <a:pPr/>
              <a:t>31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201150425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25B7-E483-466F-BF5D-B6D7D2B32CD9}" type="slidenum">
              <a:rPr lang="en-US" altLang="tr-TR"/>
              <a:pPr/>
              <a:t>32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218623490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25B7-E483-466F-BF5D-B6D7D2B32CD9}" type="slidenum">
              <a:rPr lang="en-US" altLang="tr-TR"/>
              <a:pPr/>
              <a:t>33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41265343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25B7-E483-466F-BF5D-B6D7D2B32CD9}" type="slidenum">
              <a:rPr lang="en-US" altLang="tr-TR"/>
              <a:pPr/>
              <a:t>34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1269857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25B7-E483-466F-BF5D-B6D7D2B32CD9}" type="slidenum">
              <a:rPr lang="en-US" altLang="tr-TR"/>
              <a:pPr/>
              <a:t>4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77081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25B7-E483-466F-BF5D-B6D7D2B32CD9}" type="slidenum">
              <a:rPr lang="en-US" altLang="tr-TR"/>
              <a:pPr/>
              <a:t>5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3403257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25B7-E483-466F-BF5D-B6D7D2B32CD9}" type="slidenum">
              <a:rPr lang="en-US" altLang="tr-TR"/>
              <a:pPr/>
              <a:t>6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1604104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25B7-E483-466F-BF5D-B6D7D2B32CD9}" type="slidenum">
              <a:rPr lang="en-US" altLang="tr-TR"/>
              <a:pPr/>
              <a:t>7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9047415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25B7-E483-466F-BF5D-B6D7D2B32CD9}" type="slidenum">
              <a:rPr lang="en-US" altLang="tr-TR"/>
              <a:pPr/>
              <a:t>8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2221656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25B7-E483-466F-BF5D-B6D7D2B32CD9}" type="slidenum">
              <a:rPr lang="en-US" altLang="tr-TR"/>
              <a:pPr/>
              <a:t>9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3421523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133975"/>
            <a:ext cx="7772400" cy="704850"/>
          </a:xfrm>
          <a:effectLst>
            <a:outerShdw algn="ctr" rotWithShape="0">
              <a:schemeClr val="bg1"/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tr-TR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715000"/>
            <a:ext cx="7772400" cy="685800"/>
          </a:xfrm>
          <a:effectLst>
            <a:outerShdw algn="ctr" rotWithShape="0">
              <a:schemeClr val="bg1"/>
            </a:outerShdw>
          </a:effectLst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tr-TR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987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724025"/>
            <a:ext cx="18288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1724025"/>
            <a:ext cx="53340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1580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490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986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486025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486025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204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369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935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732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683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15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724025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486025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7"/>
          <p:cNvSpPr/>
          <p:nvPr/>
        </p:nvSpPr>
        <p:spPr bwMode="auto">
          <a:xfrm>
            <a:off x="-36512" y="-27384"/>
            <a:ext cx="9176692" cy="1152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tr-TR" dirty="0"/>
          </a:p>
          <a:p>
            <a:endParaRPr lang="ru-RU" altLang="tr-TR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effectLst/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tr-TR" altLang="tr-TR" dirty="0" smtClean="0"/>
              <a:t>Beceri Temelli Öğretim</a:t>
            </a:r>
            <a:endParaRPr lang="ru-RU" altLang="tr-TR" dirty="0"/>
          </a:p>
        </p:txBody>
      </p:sp>
      <p:sp>
        <p:nvSpPr>
          <p:cNvPr id="4" name="Metin kutusu 18"/>
          <p:cNvSpPr txBox="1"/>
          <p:nvPr/>
        </p:nvSpPr>
        <p:spPr>
          <a:xfrm>
            <a:off x="2520332" y="829657"/>
            <a:ext cx="4487127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9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9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2771954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  <p:sp>
        <p:nvSpPr>
          <p:cNvPr id="6" name="Dikdörtgen 7"/>
          <p:cNvSpPr/>
          <p:nvPr/>
        </p:nvSpPr>
        <p:spPr bwMode="auto">
          <a:xfrm>
            <a:off x="-32692" y="5805264"/>
            <a:ext cx="9176692" cy="10527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Resim 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986949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Resim 1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989" y="5986949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Resim 2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66" y="5986949"/>
            <a:ext cx="71437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Resim 2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292" y="5986949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Resim 2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57" y="6057900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Resim 14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351" y="5986949"/>
            <a:ext cx="779145" cy="7194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00870"/>
            <a:ext cx="6934200" cy="715962"/>
          </a:xfrm>
        </p:spPr>
        <p:txBody>
          <a:bodyPr/>
          <a:lstStyle/>
          <a:p>
            <a:r>
              <a:rPr lang="tr-TR" altLang="tr-TR" sz="4000" b="1" dirty="0">
                <a:solidFill>
                  <a:schemeClr val="bg2"/>
                </a:solidFill>
                <a:latin typeface="Candara" panose="020E0502030303020204" pitchFamily="34" charset="0"/>
              </a:rPr>
              <a:t>Beceri boyutu </a:t>
            </a:r>
            <a:endParaRPr lang="en-US" altLang="tr-TR" sz="4000" b="1" dirty="0">
              <a:solidFill>
                <a:schemeClr val="bg2"/>
              </a:solidFill>
              <a:latin typeface="Candara" panose="020E050203030302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9544"/>
            <a:ext cx="6934200" cy="5199856"/>
          </a:xfrm>
        </p:spPr>
        <p:txBody>
          <a:bodyPr/>
          <a:lstStyle/>
          <a:p>
            <a:endParaRPr lang="tr-TR" altLang="tr-TR" sz="2800" dirty="0"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800" dirty="0">
                <a:latin typeface="Candara" panose="020E0502030303020204" pitchFamily="34" charset="0"/>
              </a:rPr>
              <a:t>	Beceri, öğrencilerde öğrenme süreci içerisinde kazanılması, geliştirilmesi ve yaşama aktarılması tasarlanan kabiliyetlerdir.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2800" dirty="0">
              <a:latin typeface="Candara" panose="020E0502030303020204" pitchFamily="34" charset="0"/>
            </a:endParaRPr>
          </a:p>
          <a:p>
            <a:r>
              <a:rPr lang="tr-TR" altLang="tr-TR" sz="2800" dirty="0">
                <a:latin typeface="Candara" panose="020E0502030303020204" pitchFamily="34" charset="0"/>
              </a:rPr>
              <a:t>Zihinsel beceriler</a:t>
            </a:r>
          </a:p>
          <a:p>
            <a:r>
              <a:rPr lang="tr-TR" altLang="tr-TR" sz="2800" dirty="0" err="1">
                <a:latin typeface="Candara" panose="020E0502030303020204" pitchFamily="34" charset="0"/>
              </a:rPr>
              <a:t>Psiko</a:t>
            </a:r>
            <a:r>
              <a:rPr lang="tr-TR" altLang="tr-TR" sz="2800" dirty="0">
                <a:latin typeface="Candara" panose="020E0502030303020204" pitchFamily="34" charset="0"/>
              </a:rPr>
              <a:t>-motor beceriler</a:t>
            </a:r>
          </a:p>
        </p:txBody>
      </p:sp>
      <p:sp>
        <p:nvSpPr>
          <p:cNvPr id="4" name="Metin kutusu 18"/>
          <p:cNvSpPr txBox="1"/>
          <p:nvPr/>
        </p:nvSpPr>
        <p:spPr>
          <a:xfrm>
            <a:off x="3543099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3563888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133142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66800" y="2486025"/>
            <a:ext cx="4009256" cy="42672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tr-TR" sz="2800" b="1" dirty="0" smtClean="0">
                <a:latin typeface="Candara" panose="020E0502030303020204" pitchFamily="34" charset="0"/>
              </a:rPr>
              <a:t>Temel Beceriler</a:t>
            </a:r>
          </a:p>
          <a:p>
            <a:pPr marL="457200" indent="-457200">
              <a:lnSpc>
                <a:spcPct val="80000"/>
              </a:lnSpc>
              <a:buSzPct val="110000"/>
              <a:buFont typeface="+mj-lt"/>
              <a:buAutoNum type="arabicPeriod"/>
            </a:pPr>
            <a:r>
              <a:rPr lang="tr-TR" sz="2400" dirty="0" smtClean="0">
                <a:latin typeface="Candara" panose="020E0502030303020204" pitchFamily="34" charset="0"/>
              </a:rPr>
              <a:t>Eleştirel düşünme</a:t>
            </a:r>
          </a:p>
          <a:p>
            <a:pPr marL="457200" indent="-457200">
              <a:lnSpc>
                <a:spcPct val="80000"/>
              </a:lnSpc>
              <a:buSzPct val="110000"/>
              <a:buFont typeface="+mj-lt"/>
              <a:buAutoNum type="arabicPeriod"/>
            </a:pPr>
            <a:r>
              <a:rPr lang="tr-TR" sz="2400" dirty="0" smtClean="0">
                <a:latin typeface="Candara" panose="020E0502030303020204" pitchFamily="34" charset="0"/>
              </a:rPr>
              <a:t>Yaratıcı düşünme</a:t>
            </a:r>
          </a:p>
          <a:p>
            <a:pPr marL="457200" indent="-457200">
              <a:lnSpc>
                <a:spcPct val="80000"/>
              </a:lnSpc>
              <a:buSzPct val="110000"/>
              <a:buFont typeface="+mj-lt"/>
              <a:buAutoNum type="arabicPeriod"/>
            </a:pPr>
            <a:r>
              <a:rPr lang="tr-TR" sz="2400" dirty="0" smtClean="0">
                <a:latin typeface="Candara" panose="020E0502030303020204" pitchFamily="34" charset="0"/>
              </a:rPr>
              <a:t>İletişim</a:t>
            </a:r>
          </a:p>
          <a:p>
            <a:pPr marL="457200" indent="-457200">
              <a:lnSpc>
                <a:spcPct val="80000"/>
              </a:lnSpc>
              <a:buSzPct val="110000"/>
              <a:buFont typeface="+mj-lt"/>
              <a:buAutoNum type="arabicPeriod"/>
            </a:pPr>
            <a:r>
              <a:rPr lang="tr-TR" sz="2400" dirty="0" smtClean="0">
                <a:latin typeface="Candara" panose="020E0502030303020204" pitchFamily="34" charset="0"/>
              </a:rPr>
              <a:t>Araştırma yapma</a:t>
            </a:r>
          </a:p>
          <a:p>
            <a:pPr marL="457200" indent="-457200">
              <a:lnSpc>
                <a:spcPct val="80000"/>
              </a:lnSpc>
              <a:buSzPct val="110000"/>
              <a:buFont typeface="+mj-lt"/>
              <a:buAutoNum type="arabicPeriod"/>
            </a:pPr>
            <a:r>
              <a:rPr lang="tr-TR" sz="2400" dirty="0" smtClean="0">
                <a:latin typeface="Candara" panose="020E0502030303020204" pitchFamily="34" charset="0"/>
              </a:rPr>
              <a:t>Problem çözme</a:t>
            </a:r>
          </a:p>
          <a:p>
            <a:pPr marL="457200" indent="-457200">
              <a:lnSpc>
                <a:spcPct val="80000"/>
              </a:lnSpc>
              <a:buSzPct val="110000"/>
              <a:buFont typeface="+mj-lt"/>
              <a:buAutoNum type="arabicPeriod"/>
            </a:pPr>
            <a:r>
              <a:rPr lang="tr-TR" sz="2400" dirty="0" smtClean="0">
                <a:latin typeface="Candara" panose="020E0502030303020204" pitchFamily="34" charset="0"/>
              </a:rPr>
              <a:t>Karar verme</a:t>
            </a:r>
          </a:p>
          <a:p>
            <a:pPr marL="457200" indent="-457200">
              <a:lnSpc>
                <a:spcPct val="80000"/>
              </a:lnSpc>
              <a:buSzPct val="110000"/>
              <a:buFont typeface="+mj-lt"/>
              <a:buAutoNum type="arabicPeriod"/>
            </a:pPr>
            <a:r>
              <a:rPr lang="tr-TR" sz="2400" dirty="0" smtClean="0">
                <a:latin typeface="Candara" panose="020E0502030303020204" pitchFamily="34" charset="0"/>
              </a:rPr>
              <a:t>Bilgi teknolojilerini kullanma</a:t>
            </a:r>
          </a:p>
          <a:p>
            <a:pPr marL="457200" indent="-457200">
              <a:lnSpc>
                <a:spcPct val="80000"/>
              </a:lnSpc>
              <a:buSzPct val="110000"/>
              <a:buFont typeface="+mj-lt"/>
              <a:buAutoNum type="arabicPeriod"/>
            </a:pPr>
            <a:r>
              <a:rPr lang="tr-TR" sz="2400" dirty="0" smtClean="0">
                <a:latin typeface="Candara" panose="020E0502030303020204" pitchFamily="34" charset="0"/>
              </a:rPr>
              <a:t>Girişimcilik</a:t>
            </a:r>
          </a:p>
          <a:p>
            <a:pPr marL="457200" indent="-457200">
              <a:lnSpc>
                <a:spcPct val="80000"/>
              </a:lnSpc>
              <a:buSzPct val="110000"/>
              <a:buFont typeface="+mj-lt"/>
              <a:buAutoNum type="arabicPeriod"/>
            </a:pPr>
            <a:r>
              <a:rPr lang="tr-TR" sz="2400" dirty="0" smtClean="0">
                <a:latin typeface="Candara" panose="020E0502030303020204" pitchFamily="34" charset="0"/>
              </a:rPr>
              <a:t>Türkçeyi doğru, güzel ve etkili kullanma </a:t>
            </a:r>
            <a:endParaRPr lang="ru-RU" altLang="tr-TR" sz="2400" dirty="0">
              <a:latin typeface="Candara" panose="020E0502030303020204" pitchFamily="34" charset="0"/>
            </a:endParaRP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1066800" y="1724025"/>
            <a:ext cx="7753672" cy="715963"/>
          </a:xfrm>
        </p:spPr>
        <p:txBody>
          <a:bodyPr/>
          <a:lstStyle/>
          <a:p>
            <a:r>
              <a:rPr lang="tr-TR" altLang="tr-TR" sz="4000" b="1" dirty="0" smtClean="0">
                <a:solidFill>
                  <a:schemeClr val="bg2"/>
                </a:solidFill>
                <a:latin typeface="Candara" panose="020E0502030303020204" pitchFamily="34" charset="0"/>
              </a:rPr>
              <a:t>MEB öğretim programı becerileri</a:t>
            </a:r>
            <a:endParaRPr lang="ru-RU" altLang="tr-TR" sz="4000" b="1" dirty="0">
              <a:solidFill>
                <a:schemeClr val="bg2"/>
              </a:solidFill>
              <a:latin typeface="Candara" panose="020E0502030303020204" pitchFamily="34" charset="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5220072" y="2492896"/>
            <a:ext cx="4009256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tr-TR" sz="2800" b="1" dirty="0" smtClean="0">
                <a:latin typeface="Candara" panose="020E0502030303020204" pitchFamily="34" charset="0"/>
              </a:rPr>
              <a:t>Alana Özgü Beceriler</a:t>
            </a:r>
            <a:endParaRPr lang="tr-TR" sz="2800" b="1" dirty="0">
              <a:latin typeface="Candara" panose="020E0502030303020204" pitchFamily="34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tr-TR" sz="2400" dirty="0">
                <a:latin typeface="Candara" panose="020E0502030303020204" pitchFamily="34" charset="0"/>
              </a:rPr>
              <a:t>Gözlem </a:t>
            </a:r>
            <a:r>
              <a:rPr lang="tr-TR" sz="2400" dirty="0" smtClean="0">
                <a:latin typeface="Candara" panose="020E0502030303020204" pitchFamily="34" charset="0"/>
              </a:rPr>
              <a:t>Becerisi</a:t>
            </a:r>
            <a:endParaRPr lang="tr-TR" sz="2400" dirty="0">
              <a:latin typeface="Candara" panose="020E0502030303020204" pitchFamily="34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tr-TR" sz="2400" dirty="0">
                <a:latin typeface="Candara" panose="020E0502030303020204" pitchFamily="34" charset="0"/>
              </a:rPr>
              <a:t>Mekânı Algılama </a:t>
            </a:r>
            <a:r>
              <a:rPr lang="tr-TR" sz="2400" dirty="0" smtClean="0">
                <a:latin typeface="Candara" panose="020E0502030303020204" pitchFamily="34" charset="0"/>
              </a:rPr>
              <a:t>Becerisi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tr-TR" sz="2400" dirty="0" smtClean="0">
                <a:latin typeface="Candara" panose="020E0502030303020204" pitchFamily="34" charset="0"/>
              </a:rPr>
              <a:t>Zaman </a:t>
            </a:r>
            <a:r>
              <a:rPr lang="tr-TR" sz="2400" dirty="0">
                <a:latin typeface="Candara" panose="020E0502030303020204" pitchFamily="34" charset="0"/>
              </a:rPr>
              <a:t>ve Kronolojiyi Algılama </a:t>
            </a:r>
            <a:r>
              <a:rPr lang="tr-TR" sz="2400" dirty="0" smtClean="0">
                <a:latin typeface="Candara" panose="020E0502030303020204" pitchFamily="34" charset="0"/>
              </a:rPr>
              <a:t>Becerisi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tr-TR" sz="2400" dirty="0" smtClean="0">
                <a:latin typeface="Candara" panose="020E0502030303020204" pitchFamily="34" charset="0"/>
              </a:rPr>
              <a:t>Değişim </a:t>
            </a:r>
            <a:r>
              <a:rPr lang="tr-TR" sz="2400" dirty="0">
                <a:latin typeface="Candara" panose="020E0502030303020204" pitchFamily="34" charset="0"/>
              </a:rPr>
              <a:t>ve Sürekliliği Algılama </a:t>
            </a:r>
            <a:r>
              <a:rPr lang="tr-TR" sz="2400" dirty="0" smtClean="0">
                <a:latin typeface="Candara" panose="020E0502030303020204" pitchFamily="34" charset="0"/>
              </a:rPr>
              <a:t>Becerisi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tr-TR" sz="2400" dirty="0" smtClean="0">
                <a:latin typeface="Candara" panose="020E0502030303020204" pitchFamily="34" charset="0"/>
              </a:rPr>
              <a:t>Sosyal </a:t>
            </a:r>
            <a:r>
              <a:rPr lang="tr-TR" sz="2400" dirty="0">
                <a:latin typeface="Candara" panose="020E0502030303020204" pitchFamily="34" charset="0"/>
              </a:rPr>
              <a:t>Katılım </a:t>
            </a:r>
            <a:r>
              <a:rPr lang="tr-TR" sz="2400" dirty="0" smtClean="0">
                <a:latin typeface="Candara" panose="020E0502030303020204" pitchFamily="34" charset="0"/>
              </a:rPr>
              <a:t>Becerisi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tr-TR" sz="2400" dirty="0" smtClean="0">
                <a:latin typeface="Candara" panose="020E0502030303020204" pitchFamily="34" charset="0"/>
              </a:rPr>
              <a:t>Empati </a:t>
            </a:r>
            <a:r>
              <a:rPr lang="tr-TR" sz="2400" dirty="0">
                <a:latin typeface="Candara" panose="020E0502030303020204" pitchFamily="34" charset="0"/>
              </a:rPr>
              <a:t>Becerisi</a:t>
            </a:r>
          </a:p>
        </p:txBody>
      </p:sp>
      <p:sp>
        <p:nvSpPr>
          <p:cNvPr id="5" name="Metin kutusu 18"/>
          <p:cNvSpPr txBox="1"/>
          <p:nvPr/>
        </p:nvSpPr>
        <p:spPr>
          <a:xfrm>
            <a:off x="2751165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2771954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  <p:sp>
        <p:nvSpPr>
          <p:cNvPr id="7" name="Dikdörtgen 7"/>
          <p:cNvSpPr/>
          <p:nvPr/>
        </p:nvSpPr>
        <p:spPr bwMode="auto">
          <a:xfrm>
            <a:off x="0" y="0"/>
            <a:ext cx="9144000" cy="1628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Metin kutusu 18"/>
          <p:cNvSpPr txBox="1"/>
          <p:nvPr/>
        </p:nvSpPr>
        <p:spPr>
          <a:xfrm>
            <a:off x="2672732" y="982057"/>
            <a:ext cx="4487127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9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9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9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2924354" y="2608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00870"/>
            <a:ext cx="6934200" cy="715962"/>
          </a:xfrm>
        </p:spPr>
        <p:txBody>
          <a:bodyPr/>
          <a:lstStyle/>
          <a:p>
            <a:r>
              <a:rPr lang="en-US" altLang="tr-TR" sz="4000" b="1" dirty="0" err="1">
                <a:solidFill>
                  <a:schemeClr val="bg2"/>
                </a:solidFill>
                <a:latin typeface="Candara" panose="020E0502030303020204" pitchFamily="34" charset="0"/>
              </a:rPr>
              <a:t>Eleştirel</a:t>
            </a:r>
            <a:r>
              <a:rPr lang="en-US" altLang="tr-TR" sz="4000" b="1" dirty="0">
                <a:solidFill>
                  <a:schemeClr val="bg2"/>
                </a:solidFill>
                <a:latin typeface="Candara" panose="020E0502030303020204" pitchFamily="34" charset="0"/>
              </a:rPr>
              <a:t> </a:t>
            </a:r>
            <a:r>
              <a:rPr lang="en-US" altLang="tr-TR" sz="4000" b="1" dirty="0" err="1">
                <a:solidFill>
                  <a:schemeClr val="bg2"/>
                </a:solidFill>
                <a:latin typeface="Candara" panose="020E0502030303020204" pitchFamily="34" charset="0"/>
              </a:rPr>
              <a:t>düşünme</a:t>
            </a:r>
            <a:endParaRPr lang="en-US" altLang="tr-TR" sz="4000" b="1" dirty="0">
              <a:solidFill>
                <a:schemeClr val="bg2"/>
              </a:solidFill>
              <a:latin typeface="Candara" panose="020E050203030302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9544"/>
            <a:ext cx="6934200" cy="5199856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tr-TR" sz="2800" dirty="0"/>
              <a:t>Eleştirel düşünme becerisine sahip öğrenciler araştırma, gözlem yoluyla bilimsel, kanıtlara dayalı bilgiye ulaşmaya çalışırlar. </a:t>
            </a:r>
            <a:endParaRPr lang="tr-TR" sz="2800" dirty="0" smtClean="0"/>
          </a:p>
          <a:p>
            <a:pPr>
              <a:spcBef>
                <a:spcPts val="1800"/>
              </a:spcBef>
            </a:pPr>
            <a:r>
              <a:rPr lang="tr-TR" sz="2800" dirty="0" smtClean="0"/>
              <a:t>Topladıkları bilgiyi </a:t>
            </a:r>
            <a:r>
              <a:rPr lang="tr-TR" sz="2800" dirty="0"/>
              <a:t>zihinlerinde organize ederek bağımsız ve çok yönlü perspektifte düşünürler. </a:t>
            </a:r>
            <a:endParaRPr lang="tr-TR" sz="2800" dirty="0" smtClean="0"/>
          </a:p>
          <a:p>
            <a:pPr>
              <a:spcBef>
                <a:spcPts val="1800"/>
              </a:spcBef>
            </a:pPr>
            <a:r>
              <a:rPr lang="tr-TR" sz="2800" dirty="0" smtClean="0"/>
              <a:t>Etkili </a:t>
            </a:r>
            <a:r>
              <a:rPr lang="tr-TR" sz="2800" dirty="0"/>
              <a:t>sorgulamalar yaparak önyargılı ve birbiriyle çelişen bilgileri, gerçek bilgiden ayırt etmeye çalışırlar. </a:t>
            </a:r>
            <a:endParaRPr lang="en-US" altLang="tr-TR" sz="3000" dirty="0">
              <a:latin typeface="Candara" panose="020E0502030303020204" pitchFamily="34" charset="0"/>
            </a:endParaRPr>
          </a:p>
        </p:txBody>
      </p:sp>
      <p:sp>
        <p:nvSpPr>
          <p:cNvPr id="4" name="Metin kutusu 18"/>
          <p:cNvSpPr txBox="1"/>
          <p:nvPr/>
        </p:nvSpPr>
        <p:spPr>
          <a:xfrm>
            <a:off x="3543099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3563888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27224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00870"/>
            <a:ext cx="6934200" cy="715962"/>
          </a:xfrm>
        </p:spPr>
        <p:txBody>
          <a:bodyPr/>
          <a:lstStyle/>
          <a:p>
            <a:r>
              <a:rPr lang="tr-TR" altLang="tr-TR" sz="4000" b="1" dirty="0">
                <a:solidFill>
                  <a:schemeClr val="bg2"/>
                </a:solidFill>
                <a:latin typeface="Candara" panose="020E0502030303020204" pitchFamily="34" charset="0"/>
              </a:rPr>
              <a:t>Yaratıcı düşünme</a:t>
            </a:r>
            <a:endParaRPr lang="en-US" altLang="tr-TR" sz="4000" b="1" dirty="0">
              <a:solidFill>
                <a:schemeClr val="bg2"/>
              </a:solidFill>
              <a:latin typeface="Candara" panose="020E050203030302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9544"/>
            <a:ext cx="6934200" cy="5199856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tr-TR" sz="2800" dirty="0"/>
              <a:t>Yaratıcı düşünme becerisi bireylerin hayatta karşılaştıkları problemleri çözmek adına yeni fikirler ve çözüm önerileri üretebilmesidir. </a:t>
            </a:r>
          </a:p>
          <a:p>
            <a:pPr>
              <a:spcBef>
                <a:spcPts val="1800"/>
              </a:spcBef>
            </a:pPr>
            <a:r>
              <a:rPr lang="tr-TR" sz="2800" dirty="0"/>
              <a:t>İnsanda varolan yaratıcılık becerisi, çevresindeki nesneleri ve zihnindeki bilgiyi doğru bir şekilde harmanlayarak en kısa, kolay ve etkili bir biçimde sonuca götürecek yeni çözüm yolları bulabilmesi olarak tanımlanabilir (King, Goodson, &amp; Rohani, 1998). </a:t>
            </a:r>
            <a:endParaRPr lang="en-US" altLang="tr-TR" sz="3000" dirty="0">
              <a:latin typeface="Candara" panose="020E0502030303020204" pitchFamily="34" charset="0"/>
            </a:endParaRPr>
          </a:p>
        </p:txBody>
      </p:sp>
      <p:sp>
        <p:nvSpPr>
          <p:cNvPr id="4" name="Metin kutusu 18"/>
          <p:cNvSpPr txBox="1"/>
          <p:nvPr/>
        </p:nvSpPr>
        <p:spPr>
          <a:xfrm>
            <a:off x="3543099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3563888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397500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00870"/>
            <a:ext cx="6934200" cy="715962"/>
          </a:xfrm>
        </p:spPr>
        <p:txBody>
          <a:bodyPr/>
          <a:lstStyle/>
          <a:p>
            <a:r>
              <a:rPr lang="tr-TR" altLang="tr-TR" sz="4000" b="1" dirty="0">
                <a:solidFill>
                  <a:schemeClr val="bg2"/>
                </a:solidFill>
                <a:latin typeface="Candara" panose="020E0502030303020204" pitchFamily="34" charset="0"/>
              </a:rPr>
              <a:t>İletişim</a:t>
            </a:r>
            <a:endParaRPr lang="en-US" altLang="tr-TR" sz="4000" b="1" dirty="0">
              <a:solidFill>
                <a:schemeClr val="bg2"/>
              </a:solidFill>
              <a:latin typeface="Candara" panose="020E050203030302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9544"/>
            <a:ext cx="6934200" cy="5199856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tr-TR" sz="2800" dirty="0"/>
              <a:t>İletişim becerisi bireyin dil eğitimindeki dört temel beceri olan</a:t>
            </a:r>
          </a:p>
          <a:p>
            <a:pPr lvl="1">
              <a:spcBef>
                <a:spcPts val="600"/>
              </a:spcBef>
            </a:pPr>
            <a:r>
              <a:rPr lang="tr-TR" sz="2400" b="1" dirty="0"/>
              <a:t>okuma</a:t>
            </a:r>
          </a:p>
          <a:p>
            <a:pPr lvl="1">
              <a:spcBef>
                <a:spcPts val="600"/>
              </a:spcBef>
            </a:pPr>
            <a:r>
              <a:rPr lang="tr-TR" sz="2400" b="1" dirty="0"/>
              <a:t>yazma</a:t>
            </a:r>
          </a:p>
          <a:p>
            <a:pPr lvl="1">
              <a:spcBef>
                <a:spcPts val="600"/>
              </a:spcBef>
            </a:pPr>
            <a:r>
              <a:rPr lang="tr-TR" sz="2400" b="1" dirty="0"/>
              <a:t>konuşma</a:t>
            </a:r>
          </a:p>
          <a:p>
            <a:pPr lvl="1">
              <a:spcBef>
                <a:spcPts val="600"/>
              </a:spcBef>
            </a:pPr>
            <a:r>
              <a:rPr lang="tr-TR" sz="2400" b="1" dirty="0"/>
              <a:t>dinleme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tr-TR" dirty="0"/>
              <a:t>becerilerini ve sözsüz iletişim olarak tanımlanan vücut dilini en etkili bir şekilde kullanabilmesidir. </a:t>
            </a:r>
            <a:endParaRPr lang="en-US" altLang="tr-TR" sz="3000" dirty="0">
              <a:latin typeface="Candara" panose="020E0502030303020204" pitchFamily="34" charset="0"/>
            </a:endParaRPr>
          </a:p>
        </p:txBody>
      </p:sp>
      <p:sp>
        <p:nvSpPr>
          <p:cNvPr id="4" name="Metin kutusu 18"/>
          <p:cNvSpPr txBox="1"/>
          <p:nvPr/>
        </p:nvSpPr>
        <p:spPr>
          <a:xfrm>
            <a:off x="3543099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3563888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387291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00870"/>
            <a:ext cx="6934200" cy="715962"/>
          </a:xfrm>
        </p:spPr>
        <p:txBody>
          <a:bodyPr/>
          <a:lstStyle/>
          <a:p>
            <a:r>
              <a:rPr lang="tr-TR" altLang="tr-TR" sz="4000" b="1" dirty="0">
                <a:solidFill>
                  <a:schemeClr val="bg2"/>
                </a:solidFill>
                <a:latin typeface="Candara" panose="020E0502030303020204" pitchFamily="34" charset="0"/>
              </a:rPr>
              <a:t>Araştırma yapma</a:t>
            </a:r>
            <a:endParaRPr lang="en-US" altLang="tr-TR" sz="4000" b="1" dirty="0">
              <a:solidFill>
                <a:schemeClr val="bg2"/>
              </a:solidFill>
              <a:latin typeface="Candara" panose="020E050203030302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9544"/>
            <a:ext cx="6934200" cy="5199856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tr-TR" sz="2800" dirty="0"/>
              <a:t>Araştırma becerisi bilimsel yöntem ve teknikleri kullanarak bilgiye ulaşma olarak tanımlanabilir. </a:t>
            </a:r>
          </a:p>
          <a:p>
            <a:pPr>
              <a:spcBef>
                <a:spcPts val="1800"/>
              </a:spcBef>
            </a:pPr>
            <a:endParaRPr lang="tr-TR" sz="2800" dirty="0"/>
          </a:p>
          <a:p>
            <a:pPr>
              <a:spcBef>
                <a:spcPts val="1800"/>
              </a:spcBef>
            </a:pPr>
            <a:r>
              <a:rPr lang="tr-TR" sz="2800" dirty="0"/>
              <a:t>Araştırma becerisine sahip öğrenciler kendilerine doğru ve araştırmaya değer sorular sormayı ilke edinir. </a:t>
            </a:r>
          </a:p>
        </p:txBody>
      </p:sp>
      <p:sp>
        <p:nvSpPr>
          <p:cNvPr id="4" name="Metin kutusu 18"/>
          <p:cNvSpPr txBox="1"/>
          <p:nvPr/>
        </p:nvSpPr>
        <p:spPr>
          <a:xfrm>
            <a:off x="3543099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3563888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363103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00870"/>
            <a:ext cx="6934200" cy="715962"/>
          </a:xfrm>
        </p:spPr>
        <p:txBody>
          <a:bodyPr/>
          <a:lstStyle/>
          <a:p>
            <a:r>
              <a:rPr lang="tr-TR" altLang="tr-TR" sz="4000" b="1" dirty="0">
                <a:solidFill>
                  <a:schemeClr val="bg2"/>
                </a:solidFill>
                <a:latin typeface="Candara" panose="020E0502030303020204" pitchFamily="34" charset="0"/>
              </a:rPr>
              <a:t>Araştırma yapma</a:t>
            </a:r>
            <a:endParaRPr lang="en-US" altLang="tr-TR" sz="4000" b="1" dirty="0">
              <a:solidFill>
                <a:schemeClr val="bg2"/>
              </a:solidFill>
              <a:latin typeface="Candara" panose="020E050203030302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9544"/>
            <a:ext cx="6934200" cy="5199856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tr-TR" sz="2800" dirty="0"/>
              <a:t>Bu sorulara cevap verebilecek doğru yöntemleri işe koşarak uygun veri toplama araçlarını geliştirme ve uygulama becerilerine sahiptir</a:t>
            </a:r>
            <a:endParaRPr lang="en-US" altLang="tr-TR" sz="3000" dirty="0">
              <a:latin typeface="Candara" panose="020E0502030303020204" pitchFamily="34" charset="0"/>
            </a:endParaRPr>
          </a:p>
          <a:p>
            <a:pPr>
              <a:spcBef>
                <a:spcPts val="1800"/>
              </a:spcBef>
            </a:pPr>
            <a:endParaRPr lang="tr-TR" sz="2800" dirty="0"/>
          </a:p>
          <a:p>
            <a:pPr>
              <a:spcBef>
                <a:spcPts val="1800"/>
              </a:spcBef>
            </a:pPr>
            <a:r>
              <a:rPr lang="tr-TR" sz="2800" dirty="0"/>
              <a:t>Son olarak analiz etme becerisini kullanarak toplanan verileri doğru bir biçimde yorumlar. </a:t>
            </a:r>
          </a:p>
        </p:txBody>
      </p:sp>
      <p:sp>
        <p:nvSpPr>
          <p:cNvPr id="4" name="Metin kutusu 18"/>
          <p:cNvSpPr txBox="1"/>
          <p:nvPr/>
        </p:nvSpPr>
        <p:spPr>
          <a:xfrm>
            <a:off x="3543099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3563888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11641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00870"/>
            <a:ext cx="6934200" cy="715962"/>
          </a:xfrm>
        </p:spPr>
        <p:txBody>
          <a:bodyPr/>
          <a:lstStyle/>
          <a:p>
            <a:r>
              <a:rPr lang="tr-TR" altLang="tr-TR" sz="4000" b="1" dirty="0">
                <a:solidFill>
                  <a:schemeClr val="bg2"/>
                </a:solidFill>
                <a:latin typeface="Candara" panose="020E0502030303020204" pitchFamily="34" charset="0"/>
              </a:rPr>
              <a:t>Problem çözme</a:t>
            </a:r>
            <a:endParaRPr lang="en-US" altLang="tr-TR" sz="4000" b="1" dirty="0">
              <a:solidFill>
                <a:schemeClr val="bg2"/>
              </a:solidFill>
              <a:latin typeface="Candara" panose="020E050203030302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9544"/>
            <a:ext cx="6934200" cy="5199856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tr-TR" sz="2800" dirty="0"/>
              <a:t>Problem çözme becerisinde öğrenci bilimsel araştırma becerisini kullanarak probleme çözüm bulmaya çalışır. </a:t>
            </a:r>
          </a:p>
          <a:p>
            <a:pPr>
              <a:spcBef>
                <a:spcPts val="1800"/>
              </a:spcBef>
            </a:pPr>
            <a:r>
              <a:rPr lang="tr-TR" sz="2800" dirty="0"/>
              <a:t>Öğrenci araştırma başında problem durumunu belirler ve tanımlar. </a:t>
            </a:r>
          </a:p>
          <a:p>
            <a:pPr>
              <a:spcBef>
                <a:spcPts val="1800"/>
              </a:spcBef>
            </a:pPr>
            <a:r>
              <a:rPr lang="tr-TR" sz="2800" dirty="0"/>
              <a:t>Problemle ilişkili önceden yapılan çalışmaları inceler ve bu çalışmalarda ortaya çıkan doğru ve güvenilir bilgilere ulaşır. </a:t>
            </a:r>
            <a:endParaRPr lang="en-US" altLang="tr-TR" sz="3000" b="1" dirty="0">
              <a:latin typeface="Candara" panose="020E0502030303020204" pitchFamily="34" charset="0"/>
            </a:endParaRPr>
          </a:p>
        </p:txBody>
      </p:sp>
      <p:sp>
        <p:nvSpPr>
          <p:cNvPr id="4" name="Metin kutusu 18"/>
          <p:cNvSpPr txBox="1"/>
          <p:nvPr/>
        </p:nvSpPr>
        <p:spPr>
          <a:xfrm>
            <a:off x="3543099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3563888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342701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00870"/>
            <a:ext cx="6934200" cy="715962"/>
          </a:xfrm>
        </p:spPr>
        <p:txBody>
          <a:bodyPr/>
          <a:lstStyle/>
          <a:p>
            <a:r>
              <a:rPr lang="tr-TR" altLang="tr-TR" sz="4000" b="1" dirty="0">
                <a:solidFill>
                  <a:schemeClr val="bg2"/>
                </a:solidFill>
                <a:latin typeface="Candara" panose="020E0502030303020204" pitchFamily="34" charset="0"/>
              </a:rPr>
              <a:t>Problem çözme</a:t>
            </a:r>
            <a:endParaRPr lang="en-US" altLang="tr-TR" sz="4000" b="1" dirty="0">
              <a:solidFill>
                <a:schemeClr val="bg2"/>
              </a:solidFill>
              <a:latin typeface="Candara" panose="020E050203030302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9544"/>
            <a:ext cx="6934200" cy="5199856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tr-TR" sz="2800" dirty="0"/>
              <a:t>Kendi problemine yönelik çözüm yolları düşünür ve uygular. </a:t>
            </a:r>
          </a:p>
          <a:p>
            <a:pPr>
              <a:spcBef>
                <a:spcPts val="1800"/>
              </a:spcBef>
            </a:pPr>
            <a:r>
              <a:rPr lang="tr-TR" sz="2800" dirty="0"/>
              <a:t>Uygulama sırasında veri toplar, verileri analiz eder ve bu çözümün etkililiğini test eder. </a:t>
            </a:r>
          </a:p>
          <a:p>
            <a:pPr>
              <a:spcBef>
                <a:spcPts val="1800"/>
              </a:spcBef>
            </a:pPr>
            <a:r>
              <a:rPr lang="tr-TR" sz="2800" dirty="0"/>
              <a:t>Sonuç olumlu ise bulduğu çözüm yolunu geliştirmeye; sonuç olumsuz ise yeni çözüm yolları bulmaya ve uygulamaya çalışır (King et al., 1998)</a:t>
            </a:r>
          </a:p>
        </p:txBody>
      </p:sp>
      <p:sp>
        <p:nvSpPr>
          <p:cNvPr id="4" name="Metin kutusu 18"/>
          <p:cNvSpPr txBox="1"/>
          <p:nvPr/>
        </p:nvSpPr>
        <p:spPr>
          <a:xfrm>
            <a:off x="3543099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3563888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41259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00870"/>
            <a:ext cx="6934200" cy="715962"/>
          </a:xfrm>
        </p:spPr>
        <p:txBody>
          <a:bodyPr/>
          <a:lstStyle/>
          <a:p>
            <a:r>
              <a:rPr lang="tr-TR" altLang="tr-TR" sz="4000" b="1" dirty="0">
                <a:solidFill>
                  <a:schemeClr val="bg2"/>
                </a:solidFill>
                <a:latin typeface="Candara" panose="020E0502030303020204" pitchFamily="34" charset="0"/>
              </a:rPr>
              <a:t>Karar verme</a:t>
            </a:r>
            <a:endParaRPr lang="en-US" altLang="tr-TR" sz="4000" b="1" dirty="0">
              <a:solidFill>
                <a:schemeClr val="bg2"/>
              </a:solidFill>
              <a:latin typeface="Candara" panose="020E050203030302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9544"/>
            <a:ext cx="6934200" cy="5199856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tr-TR" sz="2800" dirty="0"/>
              <a:t>Karar verme becerisi öncelikli olarak problemin durumunun hissedilmesi ve bu durumdan dolayı kaygı ve rahatsızlık duyulması ile başlar. </a:t>
            </a:r>
          </a:p>
          <a:p>
            <a:pPr>
              <a:spcBef>
                <a:spcPts val="1800"/>
              </a:spcBef>
            </a:pPr>
            <a:r>
              <a:rPr lang="tr-TR" sz="2800" dirty="0"/>
              <a:t>Bu rahatsızlık, öğrenciyi bu probleme karşı bir eyleme geçmeye iter. </a:t>
            </a:r>
          </a:p>
          <a:p>
            <a:pPr>
              <a:spcBef>
                <a:spcPts val="1800"/>
              </a:spcBef>
            </a:pPr>
            <a:r>
              <a:rPr lang="tr-TR" sz="2800" dirty="0"/>
              <a:t>İkinci aşamada öğrenci bu problemi çözmek adına uygulanabilir seçenekleri belirler. </a:t>
            </a:r>
          </a:p>
        </p:txBody>
      </p:sp>
      <p:sp>
        <p:nvSpPr>
          <p:cNvPr id="4" name="Metin kutusu 18"/>
          <p:cNvSpPr txBox="1"/>
          <p:nvPr/>
        </p:nvSpPr>
        <p:spPr>
          <a:xfrm>
            <a:off x="3543099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3563888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130771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00870"/>
            <a:ext cx="6934200" cy="715962"/>
          </a:xfrm>
        </p:spPr>
        <p:txBody>
          <a:bodyPr/>
          <a:lstStyle/>
          <a:p>
            <a:r>
              <a:rPr lang="tr-TR" altLang="tr-TR" sz="3600" b="1" dirty="0">
                <a:solidFill>
                  <a:schemeClr val="bg2"/>
                </a:solidFill>
                <a:latin typeface="Candara" panose="020E0502030303020204" pitchFamily="34" charset="0"/>
              </a:rPr>
              <a:t> Bir kağıt alıp aşağıdaki soruları cevaplayınız….</a:t>
            </a:r>
            <a:endParaRPr lang="en-US" altLang="tr-TR" sz="3600" b="1" dirty="0">
              <a:solidFill>
                <a:schemeClr val="bg2"/>
              </a:solidFill>
              <a:latin typeface="Candara" panose="020E050203030302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852936"/>
            <a:ext cx="6934200" cy="4176463"/>
          </a:xfrm>
        </p:spPr>
        <p:txBody>
          <a:bodyPr/>
          <a:lstStyle/>
          <a:p>
            <a:pPr>
              <a:buNone/>
            </a:pPr>
            <a:r>
              <a:rPr lang="en-US" altLang="tr-TR" sz="2800" dirty="0">
                <a:latin typeface="Candara" panose="020E0502030303020204" pitchFamily="34" charset="0"/>
              </a:rPr>
              <a:t>	1.	</a:t>
            </a:r>
            <a:r>
              <a:rPr lang="tr-TR" altLang="tr-TR" sz="2800" dirty="0">
                <a:latin typeface="Candara" panose="020E0502030303020204" pitchFamily="34" charset="0"/>
              </a:rPr>
              <a:t>Öğrencilerinizde son bir ayda somut anlamda geliştirdiğinizi düşündüğünüz beceri var mı? Varsa bunu nasıl yaptınız? </a:t>
            </a:r>
          </a:p>
          <a:p>
            <a:pPr>
              <a:buNone/>
            </a:pPr>
            <a:endParaRPr lang="en-US" altLang="tr-TR" sz="2800" dirty="0">
              <a:latin typeface="Candara" panose="020E0502030303020204" pitchFamily="34" charset="0"/>
            </a:endParaRPr>
          </a:p>
          <a:p>
            <a:pPr>
              <a:buNone/>
            </a:pPr>
            <a:r>
              <a:rPr lang="tr-TR" altLang="tr-TR" sz="2800" dirty="0">
                <a:latin typeface="Candara" panose="020E0502030303020204" pitchFamily="34" charset="0"/>
              </a:rPr>
              <a:t>	</a:t>
            </a:r>
            <a:r>
              <a:rPr lang="en-US" altLang="tr-TR" sz="2800" dirty="0">
                <a:latin typeface="Candara" panose="020E0502030303020204" pitchFamily="34" charset="0"/>
              </a:rPr>
              <a:t>		</a:t>
            </a:r>
            <a:endParaRPr lang="tr-TR" altLang="tr-TR" sz="2800" dirty="0">
              <a:latin typeface="Candara" panose="020E0502030303020204" pitchFamily="34" charset="0"/>
            </a:endParaRPr>
          </a:p>
          <a:p>
            <a:pPr algn="ctr">
              <a:buNone/>
            </a:pPr>
            <a:r>
              <a:rPr lang="tr-TR" altLang="tr-TR" sz="2800" dirty="0">
                <a:latin typeface="Candara" panose="020E0502030303020204" pitchFamily="34" charset="0"/>
              </a:rPr>
              <a:t>Cevaplarınızı panoya asınız.</a:t>
            </a:r>
            <a:endParaRPr lang="en-US" altLang="tr-TR" sz="2800" dirty="0">
              <a:latin typeface="Candara" panose="020E0502030303020204" pitchFamily="34" charset="0"/>
            </a:endParaRPr>
          </a:p>
        </p:txBody>
      </p:sp>
      <p:sp>
        <p:nvSpPr>
          <p:cNvPr id="4" name="Metin kutusu 18"/>
          <p:cNvSpPr txBox="1"/>
          <p:nvPr/>
        </p:nvSpPr>
        <p:spPr>
          <a:xfrm>
            <a:off x="3543099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3563888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00870"/>
            <a:ext cx="6934200" cy="715962"/>
          </a:xfrm>
        </p:spPr>
        <p:txBody>
          <a:bodyPr/>
          <a:lstStyle/>
          <a:p>
            <a:r>
              <a:rPr lang="tr-TR" altLang="tr-TR" sz="4000" b="1" dirty="0">
                <a:solidFill>
                  <a:schemeClr val="bg2"/>
                </a:solidFill>
                <a:latin typeface="Candara" panose="020E0502030303020204" pitchFamily="34" charset="0"/>
              </a:rPr>
              <a:t>Karar verme</a:t>
            </a:r>
            <a:endParaRPr lang="en-US" altLang="tr-TR" sz="4000" b="1" dirty="0">
              <a:solidFill>
                <a:schemeClr val="bg2"/>
              </a:solidFill>
              <a:latin typeface="Candara" panose="020E050203030302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9544"/>
            <a:ext cx="6934200" cy="5199856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tr-TR" sz="2800" dirty="0"/>
              <a:t>Bu seçeneklerin güçlü ve zayıf yönleri hakkında bilgi toplar. </a:t>
            </a:r>
          </a:p>
          <a:p>
            <a:pPr>
              <a:spcBef>
                <a:spcPts val="1800"/>
              </a:spcBef>
            </a:pPr>
            <a:r>
              <a:rPr lang="tr-TR" sz="2800" dirty="0"/>
              <a:t>Kendi problemini çözme potansiyeline sahip en uygun seçeneği seçer ve uygular. </a:t>
            </a:r>
          </a:p>
          <a:p>
            <a:pPr>
              <a:spcBef>
                <a:spcPts val="1800"/>
              </a:spcBef>
            </a:pPr>
            <a:r>
              <a:rPr lang="tr-TR" sz="2800" dirty="0"/>
              <a:t>Bu seçilen seçeneğin ne derece ihtiyaca cevap verdiği değerlendirilir ve sonuca ulaşılamamışsa en uygun ikinci seçenek işe koşulur. (Eldeklioglu, 2016)</a:t>
            </a:r>
          </a:p>
        </p:txBody>
      </p:sp>
      <p:sp>
        <p:nvSpPr>
          <p:cNvPr id="4" name="Metin kutusu 18"/>
          <p:cNvSpPr txBox="1"/>
          <p:nvPr/>
        </p:nvSpPr>
        <p:spPr>
          <a:xfrm>
            <a:off x="3543099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3563888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139677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00870"/>
            <a:ext cx="6934200" cy="715962"/>
          </a:xfrm>
        </p:spPr>
        <p:txBody>
          <a:bodyPr/>
          <a:lstStyle/>
          <a:p>
            <a:r>
              <a:rPr lang="tr-TR" altLang="tr-TR" sz="4000" b="1" dirty="0">
                <a:solidFill>
                  <a:schemeClr val="bg2"/>
                </a:solidFill>
                <a:latin typeface="Candara" panose="020E0502030303020204" pitchFamily="34" charset="0"/>
              </a:rPr>
              <a:t>Bilgi teknolojilerini kullanma</a:t>
            </a:r>
            <a:endParaRPr lang="en-US" altLang="tr-TR" sz="4000" b="1" dirty="0">
              <a:solidFill>
                <a:schemeClr val="bg2"/>
              </a:solidFill>
              <a:latin typeface="Candara" panose="020E050203030302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9544"/>
            <a:ext cx="6934200" cy="5199856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tr-TR" sz="2800" dirty="0"/>
              <a:t>Bilgi teknolojilerini kullanma becerisini kazanan öğrenciler bilgisayar ve internet teknolojilerine oldukça hakimdirler. </a:t>
            </a:r>
          </a:p>
          <a:p>
            <a:pPr>
              <a:spcBef>
                <a:spcPts val="1800"/>
              </a:spcBef>
            </a:pPr>
            <a:r>
              <a:rPr lang="tr-TR" sz="2800" dirty="0"/>
              <a:t>Bu teknolojileri kullanarak bilgi arama, bulma, kaydetme, yorumlama ve sunma becerilerini kazanırlar (Başaran, Akar, Ulu, 2016; Öztürk, 2012). </a:t>
            </a:r>
          </a:p>
          <a:p>
            <a:pPr>
              <a:spcBef>
                <a:spcPts val="1800"/>
              </a:spcBef>
            </a:pPr>
            <a:r>
              <a:rPr lang="tr-TR" sz="2800" dirty="0"/>
              <a:t>Hem sözel, hem görsel hem de görsel-işitsel bilgiye hızlı bir biçimde ulaşabilirler. </a:t>
            </a:r>
            <a:endParaRPr lang="en-US" altLang="tr-TR" sz="3000" dirty="0">
              <a:latin typeface="Candara" panose="020E0502030303020204" pitchFamily="34" charset="0"/>
            </a:endParaRPr>
          </a:p>
        </p:txBody>
      </p:sp>
      <p:sp>
        <p:nvSpPr>
          <p:cNvPr id="4" name="Metin kutusu 18"/>
          <p:cNvSpPr txBox="1"/>
          <p:nvPr/>
        </p:nvSpPr>
        <p:spPr>
          <a:xfrm>
            <a:off x="3543099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3563888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306237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00870"/>
            <a:ext cx="6934200" cy="715962"/>
          </a:xfrm>
        </p:spPr>
        <p:txBody>
          <a:bodyPr/>
          <a:lstStyle/>
          <a:p>
            <a:r>
              <a:rPr lang="tr-TR" altLang="tr-TR" sz="4000" b="1" dirty="0">
                <a:solidFill>
                  <a:schemeClr val="bg2"/>
                </a:solidFill>
                <a:latin typeface="Candara" panose="020E0502030303020204" pitchFamily="34" charset="0"/>
              </a:rPr>
              <a:t>Bilgi teknolojilerini kullanma</a:t>
            </a:r>
            <a:endParaRPr lang="en-US" altLang="tr-TR" sz="4000" b="1" dirty="0">
              <a:solidFill>
                <a:schemeClr val="bg2"/>
              </a:solidFill>
              <a:latin typeface="Candara" panose="020E050203030302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9544"/>
            <a:ext cx="6934200" cy="5199856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tr-TR" sz="2800" dirty="0"/>
              <a:t>Günlük yaşamdaki diğer teknolojileri kullanırken zorluk çekmezler. </a:t>
            </a:r>
          </a:p>
          <a:p>
            <a:pPr>
              <a:spcBef>
                <a:spcPts val="1800"/>
              </a:spcBef>
            </a:pPr>
            <a:r>
              <a:rPr lang="tr-TR" sz="2800" dirty="0"/>
              <a:t>Bilgisayımsal düşünme becerileri geliştirirler. </a:t>
            </a:r>
          </a:p>
          <a:p>
            <a:pPr>
              <a:spcBef>
                <a:spcPts val="1800"/>
              </a:spcBef>
            </a:pPr>
            <a:r>
              <a:rPr lang="tr-TR" sz="2800" dirty="0"/>
              <a:t>Bilgisayarın çalışma mantığını kullanarak bu becerilerini akıllı telefondan, televizyona, gps cihazından atm makinelerine kadar hayatındaki bir çok araca yansıtabilirler. (Mazman, Usluel, 2011)</a:t>
            </a:r>
            <a:endParaRPr lang="en-US" altLang="tr-TR" sz="3000" dirty="0">
              <a:latin typeface="Candara" panose="020E0502030303020204" pitchFamily="34" charset="0"/>
            </a:endParaRPr>
          </a:p>
        </p:txBody>
      </p:sp>
      <p:sp>
        <p:nvSpPr>
          <p:cNvPr id="4" name="Metin kutusu 18"/>
          <p:cNvSpPr txBox="1"/>
          <p:nvPr/>
        </p:nvSpPr>
        <p:spPr>
          <a:xfrm>
            <a:off x="3543099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3563888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427597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00870"/>
            <a:ext cx="6934200" cy="715962"/>
          </a:xfrm>
        </p:spPr>
        <p:txBody>
          <a:bodyPr/>
          <a:lstStyle/>
          <a:p>
            <a:r>
              <a:rPr lang="tr-TR" altLang="tr-TR" sz="4000" b="1" dirty="0">
                <a:solidFill>
                  <a:schemeClr val="bg2"/>
                </a:solidFill>
                <a:latin typeface="Candara" panose="020E0502030303020204" pitchFamily="34" charset="0"/>
              </a:rPr>
              <a:t>Girişimcilik</a:t>
            </a:r>
            <a:endParaRPr lang="en-US" altLang="tr-TR" sz="4000" b="1" dirty="0">
              <a:solidFill>
                <a:schemeClr val="bg2"/>
              </a:solidFill>
              <a:latin typeface="Candara" panose="020E050203030302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9544"/>
            <a:ext cx="6934200" cy="519985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800" dirty="0"/>
              <a:t>Girişimcilik becerisini kazanan öğrenciler temel ekonomi bilgisine sahiptir. </a:t>
            </a:r>
          </a:p>
          <a:p>
            <a:pPr>
              <a:lnSpc>
                <a:spcPct val="80000"/>
              </a:lnSpc>
            </a:pPr>
            <a:endParaRPr lang="tr-TR" sz="2800" dirty="0"/>
          </a:p>
          <a:p>
            <a:pPr>
              <a:lnSpc>
                <a:spcPct val="80000"/>
              </a:lnSpc>
            </a:pPr>
            <a:r>
              <a:rPr lang="tr-TR" sz="2800" dirty="0"/>
              <a:t>Çevrelerindeki ekonomik her türlü varlığa karşı farkındalık sahibidir. Meslekler ve bu mesleklerin sorumlulukları, zorlukları ve fırsatları hakkında bilgileri vardır. </a:t>
            </a:r>
          </a:p>
          <a:p>
            <a:pPr>
              <a:lnSpc>
                <a:spcPct val="80000"/>
              </a:lnSpc>
            </a:pPr>
            <a:endParaRPr lang="tr-TR" sz="2800" dirty="0"/>
          </a:p>
          <a:p>
            <a:pPr>
              <a:lnSpc>
                <a:spcPct val="80000"/>
              </a:lnSpc>
            </a:pPr>
            <a:r>
              <a:rPr lang="tr-TR" sz="2800" dirty="0"/>
              <a:t>Yeniliklere açıktırlar; yaratıcı ve üretken fikirler ortaya atabilirler. (Selanik-Ay &amp; Acar, 2016</a:t>
            </a:r>
            <a:r>
              <a:rPr lang="tr-TR" sz="2800" dirty="0" smtClean="0"/>
              <a:t>)</a:t>
            </a:r>
            <a:endParaRPr lang="tr-TR" sz="2800" dirty="0"/>
          </a:p>
        </p:txBody>
      </p:sp>
      <p:sp>
        <p:nvSpPr>
          <p:cNvPr id="4" name="Metin kutusu 18"/>
          <p:cNvSpPr txBox="1"/>
          <p:nvPr/>
        </p:nvSpPr>
        <p:spPr>
          <a:xfrm>
            <a:off x="3543099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3563888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317635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00870"/>
            <a:ext cx="6934200" cy="715962"/>
          </a:xfrm>
        </p:spPr>
        <p:txBody>
          <a:bodyPr/>
          <a:lstStyle/>
          <a:p>
            <a:r>
              <a:rPr lang="tr-TR" altLang="tr-TR" sz="4000" b="1" dirty="0">
                <a:solidFill>
                  <a:schemeClr val="bg2"/>
                </a:solidFill>
                <a:latin typeface="Candara" panose="020E0502030303020204" pitchFamily="34" charset="0"/>
              </a:rPr>
              <a:t>Türkçeyi doğru, güzel ve etkili kullanma</a:t>
            </a:r>
            <a:endParaRPr lang="en-US" altLang="tr-TR" sz="4000" b="1" dirty="0">
              <a:solidFill>
                <a:schemeClr val="bg2"/>
              </a:solidFill>
              <a:latin typeface="Candara" panose="020E050203030302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060848"/>
            <a:ext cx="6934200" cy="4896544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tr-TR" sz="2800" dirty="0"/>
              <a:t>Türkçeyi doğru kullanma becerisi dört temel alt beceriden oluşur: okuma, yazma, dinleme ve konuşma. </a:t>
            </a:r>
          </a:p>
          <a:p>
            <a:pPr>
              <a:spcBef>
                <a:spcPts val="1800"/>
              </a:spcBef>
            </a:pPr>
            <a:r>
              <a:rPr lang="tr-TR" sz="2800" dirty="0"/>
              <a:t>Okuma becerisi basılı ya da yazılı sözcükleri algılama ve anlamlandırma süreci olarak tanımlanır</a:t>
            </a:r>
          </a:p>
          <a:p>
            <a:pPr>
              <a:spcBef>
                <a:spcPts val="1800"/>
              </a:spcBef>
            </a:pPr>
            <a:r>
              <a:rPr lang="tr-TR" sz="2800" dirty="0"/>
              <a:t>Konuşma becerisi zihinde bulunan duygu, düşünce ve bilgilerin dilsel işaretler yoluyla karşı tarafa aktarılması olarak tanımlanabilir. </a:t>
            </a:r>
            <a:endParaRPr lang="en-US" altLang="tr-TR" sz="3000" dirty="0">
              <a:latin typeface="Candara" panose="020E0502030303020204" pitchFamily="34" charset="0"/>
            </a:endParaRPr>
          </a:p>
        </p:txBody>
      </p:sp>
      <p:sp>
        <p:nvSpPr>
          <p:cNvPr id="4" name="Metin kutusu 18"/>
          <p:cNvSpPr txBox="1"/>
          <p:nvPr/>
        </p:nvSpPr>
        <p:spPr>
          <a:xfrm>
            <a:off x="3543099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3563888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204691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00870"/>
            <a:ext cx="6934200" cy="715962"/>
          </a:xfrm>
        </p:spPr>
        <p:txBody>
          <a:bodyPr/>
          <a:lstStyle/>
          <a:p>
            <a:r>
              <a:rPr lang="tr-TR" altLang="tr-TR" sz="4000" b="1" dirty="0">
                <a:solidFill>
                  <a:schemeClr val="bg2"/>
                </a:solidFill>
                <a:latin typeface="Candara" panose="020E0502030303020204" pitchFamily="34" charset="0"/>
              </a:rPr>
              <a:t>Türkçeyi doğru, güzel ve etkili kullanma</a:t>
            </a:r>
            <a:endParaRPr lang="en-US" altLang="tr-TR" sz="4000" b="1" dirty="0">
              <a:solidFill>
                <a:schemeClr val="bg2"/>
              </a:solidFill>
              <a:latin typeface="Candara" panose="020E050203030302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060848"/>
            <a:ext cx="6934200" cy="4968552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tr-TR" sz="2800" dirty="0"/>
              <a:t>Dinleme karşı tarafın dilsel işaretler yoluyla gönderdiği mesajı doğru bir biçimde anlama ve buna tepkide bulunma becerisidir. </a:t>
            </a:r>
          </a:p>
          <a:p>
            <a:pPr>
              <a:spcBef>
                <a:spcPts val="1800"/>
              </a:spcBef>
            </a:pPr>
            <a:r>
              <a:rPr lang="tr-TR" sz="2800" dirty="0"/>
              <a:t>Yazma becerisi, zihindeki duygu, düşünce ve bilgilerin yazı yoluyla en etkili biçimde karşı tarafa aktarabilme becerisi oolduğu söylenebilir. (Kurudayıoğlu, Çetin, 2015) </a:t>
            </a:r>
            <a:endParaRPr lang="en-US" altLang="tr-TR" sz="3000" dirty="0">
              <a:latin typeface="Candara" panose="020E0502030303020204" pitchFamily="34" charset="0"/>
            </a:endParaRPr>
          </a:p>
        </p:txBody>
      </p:sp>
      <p:sp>
        <p:nvSpPr>
          <p:cNvPr id="4" name="Metin kutusu 18"/>
          <p:cNvSpPr txBox="1"/>
          <p:nvPr/>
        </p:nvSpPr>
        <p:spPr>
          <a:xfrm>
            <a:off x="3543099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3563888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181297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00870"/>
            <a:ext cx="6934200" cy="715962"/>
          </a:xfrm>
        </p:spPr>
        <p:txBody>
          <a:bodyPr/>
          <a:lstStyle/>
          <a:p>
            <a:r>
              <a:rPr lang="tr-TR" altLang="tr-TR" sz="4000" b="1" dirty="0">
                <a:solidFill>
                  <a:schemeClr val="bg2"/>
                </a:solidFill>
                <a:latin typeface="Candara" panose="020E0502030303020204" pitchFamily="34" charset="0"/>
              </a:rPr>
              <a:t>Gözlem Becerisi</a:t>
            </a:r>
            <a:endParaRPr lang="en-US" altLang="tr-TR" sz="4000" b="1" dirty="0">
              <a:solidFill>
                <a:schemeClr val="bg2"/>
              </a:solidFill>
              <a:latin typeface="Candara" panose="020E050203030302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9544"/>
            <a:ext cx="6934200" cy="5199856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tr-TR" sz="2800" dirty="0"/>
              <a:t>Gözlem becerisi, öğrencilerin beş duyu organını kullanarak çevresindeki doğal ortamdaki her türlü nesne ve olaylar hakkında deneyim kazanması olarak tanımlanabilir (Anagün &amp; Yaşar, 2009). </a:t>
            </a:r>
            <a:endParaRPr lang="en-US" altLang="tr-TR" sz="3000" dirty="0">
              <a:latin typeface="Candara" panose="020E0502030303020204" pitchFamily="34" charset="0"/>
            </a:endParaRPr>
          </a:p>
        </p:txBody>
      </p:sp>
      <p:sp>
        <p:nvSpPr>
          <p:cNvPr id="4" name="Metin kutusu 18"/>
          <p:cNvSpPr txBox="1"/>
          <p:nvPr/>
        </p:nvSpPr>
        <p:spPr>
          <a:xfrm>
            <a:off x="3543099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3563888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280792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00870"/>
            <a:ext cx="6934200" cy="715962"/>
          </a:xfrm>
        </p:spPr>
        <p:txBody>
          <a:bodyPr/>
          <a:lstStyle/>
          <a:p>
            <a:r>
              <a:rPr lang="tr-TR" altLang="tr-TR" sz="4000" b="1" dirty="0">
                <a:solidFill>
                  <a:schemeClr val="bg2"/>
                </a:solidFill>
                <a:latin typeface="Candara" panose="020E0502030303020204" pitchFamily="34" charset="0"/>
              </a:rPr>
              <a:t>Mekânı Algılama Becerisi</a:t>
            </a:r>
            <a:endParaRPr lang="en-US" altLang="tr-TR" sz="4000" b="1" dirty="0">
              <a:solidFill>
                <a:schemeClr val="bg2"/>
              </a:solidFill>
              <a:latin typeface="Candara" panose="020E050203030302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9544"/>
            <a:ext cx="6934200" cy="5199856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tr-TR" sz="2800" dirty="0"/>
              <a:t>Mekansal algılama becerisi, görsel-uzamsal zeka alanıyla ilişkili olup, bireyin bulunduğu veya yaşantı geçirdiği mekanların zihinsel haritalarını oluşturabilmesiyle doğrudan ilişkilidir.</a:t>
            </a:r>
          </a:p>
          <a:p>
            <a:pPr>
              <a:spcBef>
                <a:spcPts val="1800"/>
              </a:spcBef>
            </a:pPr>
            <a:endParaRPr lang="tr-TR" sz="2800" dirty="0"/>
          </a:p>
          <a:p>
            <a:pPr>
              <a:spcBef>
                <a:spcPts val="1800"/>
              </a:spcBef>
            </a:pPr>
            <a:r>
              <a:rPr lang="tr-TR" sz="2800" dirty="0"/>
              <a:t>Duman ve Girgin (2007) bu becerinin alt boyutlarından bir tanesinin harita okuryazarlığı olduğunu ifade etmişlerdir. </a:t>
            </a:r>
            <a:endParaRPr lang="en-US" altLang="tr-TR" sz="3000" dirty="0">
              <a:latin typeface="Candara" panose="020E0502030303020204" pitchFamily="34" charset="0"/>
            </a:endParaRPr>
          </a:p>
        </p:txBody>
      </p:sp>
      <p:sp>
        <p:nvSpPr>
          <p:cNvPr id="4" name="Metin kutusu 18"/>
          <p:cNvSpPr txBox="1"/>
          <p:nvPr/>
        </p:nvSpPr>
        <p:spPr>
          <a:xfrm>
            <a:off x="3543099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3563888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43965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00870"/>
            <a:ext cx="6934200" cy="715962"/>
          </a:xfrm>
        </p:spPr>
        <p:txBody>
          <a:bodyPr/>
          <a:lstStyle/>
          <a:p>
            <a:r>
              <a:rPr lang="tr-TR" altLang="tr-TR" sz="4000" b="1" dirty="0">
                <a:solidFill>
                  <a:schemeClr val="bg2"/>
                </a:solidFill>
                <a:latin typeface="Candara" panose="020E0502030303020204" pitchFamily="34" charset="0"/>
              </a:rPr>
              <a:t>Zaman ve Kronolojiyi Algılama Becerisi</a:t>
            </a:r>
            <a:endParaRPr lang="en-US" altLang="tr-TR" sz="4000" b="1" dirty="0">
              <a:solidFill>
                <a:schemeClr val="bg2"/>
              </a:solidFill>
              <a:latin typeface="Candara" panose="020E050203030302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060848"/>
            <a:ext cx="6934200" cy="4968552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tr-TR" sz="2800" dirty="0"/>
              <a:t>öğrencinin geçmiş, şimdiki ve gelecek zaman farkına varabilmesi</a:t>
            </a:r>
          </a:p>
          <a:p>
            <a:pPr>
              <a:spcBef>
                <a:spcPts val="1800"/>
              </a:spcBef>
            </a:pPr>
            <a:r>
              <a:rPr lang="tr-TR" sz="2800" dirty="0"/>
              <a:t>tarihteki olayları kronolojik sırayla takip edebimesi, takvimdeki gün, ay, mevsim ve yıl kavramlarını doğru bilebilmesi aralarındaki ilişkiyi kavrayabilmesi</a:t>
            </a:r>
            <a:endParaRPr lang="en-US" altLang="tr-TR" sz="3000" dirty="0">
              <a:latin typeface="Candara" panose="020E0502030303020204" pitchFamily="34" charset="0"/>
            </a:endParaRPr>
          </a:p>
        </p:txBody>
      </p:sp>
      <p:sp>
        <p:nvSpPr>
          <p:cNvPr id="4" name="Metin kutusu 18"/>
          <p:cNvSpPr txBox="1"/>
          <p:nvPr/>
        </p:nvSpPr>
        <p:spPr>
          <a:xfrm>
            <a:off x="3543099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3563888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255754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00870"/>
            <a:ext cx="6934200" cy="715962"/>
          </a:xfrm>
        </p:spPr>
        <p:txBody>
          <a:bodyPr/>
          <a:lstStyle/>
          <a:p>
            <a:r>
              <a:rPr lang="tr-TR" altLang="tr-TR" sz="4000" b="1" dirty="0">
                <a:solidFill>
                  <a:schemeClr val="bg2"/>
                </a:solidFill>
                <a:latin typeface="Candara" panose="020E0502030303020204" pitchFamily="34" charset="0"/>
              </a:rPr>
              <a:t>Değişim ve Sürekliliği Algılama Becerisi</a:t>
            </a:r>
            <a:endParaRPr lang="en-US" altLang="tr-TR" sz="4000" b="1" dirty="0">
              <a:solidFill>
                <a:schemeClr val="bg2"/>
              </a:solidFill>
              <a:latin typeface="Candara" panose="020E050203030302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060848"/>
            <a:ext cx="6934200" cy="4968552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tr-TR" sz="2800" dirty="0"/>
              <a:t>Değişim ve Sürekliliği algılama becerisine sahip öğrenciler geçmişteki yaşanan tarihsel ve coğrafi olayların aralarında bazen benzerliklerin bazen de farklılıkların olduğunu bilirler. </a:t>
            </a:r>
          </a:p>
          <a:p>
            <a:pPr>
              <a:spcBef>
                <a:spcPts val="1800"/>
              </a:spcBef>
            </a:pPr>
            <a:r>
              <a:rPr lang="tr-TR" sz="2800" dirty="0"/>
              <a:t>Benzer şekilde belli dönemlerde doğru kabul edilen bilgi-yöntem ve tekniklerin bir dönem sonra yanlış olarak görülebileceği hakkında farkındalık sahibidirler. </a:t>
            </a:r>
            <a:endParaRPr lang="en-US" altLang="tr-TR" sz="3000" dirty="0">
              <a:latin typeface="Candara" panose="020E0502030303020204" pitchFamily="34" charset="0"/>
            </a:endParaRPr>
          </a:p>
          <a:p>
            <a:pPr>
              <a:spcBef>
                <a:spcPts val="1800"/>
              </a:spcBef>
            </a:pPr>
            <a:endParaRPr lang="en-US" altLang="tr-TR" sz="3000" dirty="0">
              <a:latin typeface="Candara" panose="020E0502030303020204" pitchFamily="34" charset="0"/>
            </a:endParaRPr>
          </a:p>
        </p:txBody>
      </p:sp>
      <p:sp>
        <p:nvSpPr>
          <p:cNvPr id="4" name="Metin kutusu 18"/>
          <p:cNvSpPr txBox="1"/>
          <p:nvPr/>
        </p:nvSpPr>
        <p:spPr>
          <a:xfrm>
            <a:off x="3543099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3563888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184941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00870"/>
            <a:ext cx="6934200" cy="715962"/>
          </a:xfrm>
        </p:spPr>
        <p:txBody>
          <a:bodyPr/>
          <a:lstStyle/>
          <a:p>
            <a:r>
              <a:rPr lang="tr-TR" altLang="tr-TR" sz="4000" b="1" dirty="0">
                <a:solidFill>
                  <a:schemeClr val="bg2"/>
                </a:solidFill>
                <a:latin typeface="Candara" panose="020E0502030303020204" pitchFamily="34" charset="0"/>
              </a:rPr>
              <a:t>Bu sunumda </a:t>
            </a:r>
            <a:endParaRPr lang="en-US" altLang="tr-TR" sz="4000" b="1" dirty="0">
              <a:solidFill>
                <a:schemeClr val="bg2"/>
              </a:solidFill>
              <a:latin typeface="Candara" panose="020E050203030302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852936"/>
            <a:ext cx="6934200" cy="4176464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tr-TR" sz="2800" dirty="0"/>
              <a:t>Neden sadece bilgi vermenin yeterli olmadığı</a:t>
            </a:r>
          </a:p>
          <a:p>
            <a:pPr>
              <a:spcBef>
                <a:spcPts val="1800"/>
              </a:spcBef>
            </a:pPr>
            <a:r>
              <a:rPr lang="tr-TR" sz="2800" dirty="0"/>
              <a:t>Öğrenmenin üç boyutu </a:t>
            </a:r>
          </a:p>
          <a:p>
            <a:pPr>
              <a:spcBef>
                <a:spcPts val="1800"/>
              </a:spcBef>
            </a:pPr>
            <a:r>
              <a:rPr lang="tr-TR" sz="2800" dirty="0"/>
              <a:t>Bilgi; Beceri; Değer öğretimine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tr-TR" sz="2800" dirty="0"/>
              <a:t>				değinilecektir. </a:t>
            </a:r>
          </a:p>
          <a:p>
            <a:pPr>
              <a:spcBef>
                <a:spcPts val="1800"/>
              </a:spcBef>
            </a:pPr>
            <a:endParaRPr lang="en-US" altLang="tr-TR" sz="3000" dirty="0">
              <a:latin typeface="Candara" panose="020E0502030303020204" pitchFamily="34" charset="0"/>
            </a:endParaRPr>
          </a:p>
        </p:txBody>
      </p:sp>
      <p:sp>
        <p:nvSpPr>
          <p:cNvPr id="4" name="Metin kutusu 18"/>
          <p:cNvSpPr txBox="1"/>
          <p:nvPr/>
        </p:nvSpPr>
        <p:spPr>
          <a:xfrm>
            <a:off x="3543099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3563888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391159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00870"/>
            <a:ext cx="6934200" cy="715962"/>
          </a:xfrm>
        </p:spPr>
        <p:txBody>
          <a:bodyPr/>
          <a:lstStyle/>
          <a:p>
            <a:r>
              <a:rPr lang="tr-TR" altLang="tr-TR" sz="4000" b="1" dirty="0">
                <a:solidFill>
                  <a:schemeClr val="bg2"/>
                </a:solidFill>
                <a:latin typeface="Candara" panose="020E0502030303020204" pitchFamily="34" charset="0"/>
              </a:rPr>
              <a:t>Sosyal Katılım Becerisi</a:t>
            </a:r>
            <a:endParaRPr lang="en-US" altLang="tr-TR" sz="4000" b="1" dirty="0">
              <a:solidFill>
                <a:schemeClr val="bg2"/>
              </a:solidFill>
              <a:latin typeface="Candara" panose="020E050203030302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9544"/>
            <a:ext cx="6934200" cy="5199856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tr-TR" sz="2800" b="1" dirty="0"/>
              <a:t>Öğrencinin</a:t>
            </a:r>
          </a:p>
          <a:p>
            <a:pPr>
              <a:spcBef>
                <a:spcPts val="1800"/>
              </a:spcBef>
            </a:pPr>
            <a:r>
              <a:rPr lang="tr-TR" sz="2800" dirty="0"/>
              <a:t>kendini ve yakın çevresini ilgilendiren konularda görüş bildirmesi veya işin içerisinde olması </a:t>
            </a:r>
          </a:p>
          <a:p>
            <a:pPr>
              <a:spcBef>
                <a:spcPts val="1800"/>
              </a:spcBef>
            </a:pPr>
            <a:r>
              <a:rPr lang="tr-TR" sz="2800" dirty="0"/>
              <a:t>grup çalışması gerektiren konularda sorumluluk alması</a:t>
            </a:r>
          </a:p>
          <a:p>
            <a:pPr>
              <a:spcBef>
                <a:spcPts val="1800"/>
              </a:spcBef>
            </a:pPr>
            <a:r>
              <a:rPr lang="tr-TR" sz="2800" dirty="0"/>
              <a:t>iletişim kanallarını en düzeyde kullanarak işbirliği içerisinde sosyal çevresindeki problemlere çözüm yolları araması</a:t>
            </a:r>
            <a:endParaRPr lang="en-US" altLang="tr-TR" sz="3000" dirty="0">
              <a:latin typeface="Candara" panose="020E0502030303020204" pitchFamily="34" charset="0"/>
            </a:endParaRPr>
          </a:p>
        </p:txBody>
      </p:sp>
      <p:sp>
        <p:nvSpPr>
          <p:cNvPr id="4" name="Metin kutusu 18"/>
          <p:cNvSpPr txBox="1"/>
          <p:nvPr/>
        </p:nvSpPr>
        <p:spPr>
          <a:xfrm>
            <a:off x="3543099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3563888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185991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00870"/>
            <a:ext cx="6934200" cy="715962"/>
          </a:xfrm>
        </p:spPr>
        <p:txBody>
          <a:bodyPr/>
          <a:lstStyle/>
          <a:p>
            <a:r>
              <a:rPr lang="tr-TR" altLang="tr-TR" sz="4000" b="1" dirty="0">
                <a:solidFill>
                  <a:schemeClr val="bg2"/>
                </a:solidFill>
                <a:latin typeface="Candara" panose="020E0502030303020204" pitchFamily="34" charset="0"/>
              </a:rPr>
              <a:t>Empati Becerisi</a:t>
            </a:r>
            <a:endParaRPr lang="en-US" altLang="tr-TR" sz="4000" b="1" dirty="0">
              <a:solidFill>
                <a:schemeClr val="bg2"/>
              </a:solidFill>
              <a:latin typeface="Candara" panose="020E050203030302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9544"/>
            <a:ext cx="6934200" cy="5199856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tr-TR" sz="2800" dirty="0"/>
              <a:t>öğrencinin, durum ve olaylara karşısındaki kişinin duygu ve düşüncelerini dikkate alarak bakabilmesi</a:t>
            </a:r>
          </a:p>
          <a:p>
            <a:pPr>
              <a:spcBef>
                <a:spcPts val="1800"/>
              </a:spcBef>
            </a:pPr>
            <a:r>
              <a:rPr lang="tr-TR" sz="2800" dirty="0"/>
              <a:t>geçmiş tarihteki olayları, dönemin şartlarını düşünerek kendini o dönemdeki insanların yerine koyarak </a:t>
            </a:r>
            <a:r>
              <a:rPr lang="tr-TR" sz="2800" dirty="0" smtClean="0"/>
              <a:t>yorumlayabilmesi</a:t>
            </a:r>
            <a:endParaRPr lang="tr-TR" sz="2800" dirty="0"/>
          </a:p>
        </p:txBody>
      </p:sp>
      <p:sp>
        <p:nvSpPr>
          <p:cNvPr id="4" name="Metin kutusu 18"/>
          <p:cNvSpPr txBox="1"/>
          <p:nvPr/>
        </p:nvSpPr>
        <p:spPr>
          <a:xfrm>
            <a:off x="3543099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3563888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208171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00870"/>
            <a:ext cx="6934200" cy="715962"/>
          </a:xfrm>
        </p:spPr>
        <p:txBody>
          <a:bodyPr/>
          <a:lstStyle/>
          <a:p>
            <a:r>
              <a:rPr lang="tr-TR" altLang="tr-TR" sz="4000" b="1" dirty="0">
                <a:solidFill>
                  <a:schemeClr val="bg2"/>
                </a:solidFill>
                <a:latin typeface="Candara" panose="020E0502030303020204" pitchFamily="34" charset="0"/>
              </a:rPr>
              <a:t>Tarih dersi becerileri - </a:t>
            </a:r>
            <a:r>
              <a:rPr lang="tr-TR" altLang="tr-TR" sz="4000" b="1" dirty="0" smtClean="0">
                <a:solidFill>
                  <a:schemeClr val="bg2"/>
                </a:solidFill>
                <a:latin typeface="Candara" panose="020E0502030303020204" pitchFamily="34" charset="0"/>
              </a:rPr>
              <a:t>I</a:t>
            </a:r>
            <a:endParaRPr lang="en-US" altLang="tr-TR" sz="4000" b="1" dirty="0">
              <a:solidFill>
                <a:schemeClr val="bg2"/>
              </a:solidFill>
              <a:latin typeface="Candara" panose="020E050203030302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9544"/>
            <a:ext cx="6934200" cy="5199856"/>
          </a:xfrm>
        </p:spPr>
        <p:txBody>
          <a:bodyPr/>
          <a:lstStyle/>
          <a:p>
            <a:r>
              <a:rPr lang="tr-TR" altLang="tr-TR" sz="2350" b="1" dirty="0">
                <a:latin typeface="Candara" panose="020E0502030303020204" pitchFamily="34" charset="0"/>
              </a:rPr>
              <a:t>Tarihsel kavrama: </a:t>
            </a:r>
            <a:r>
              <a:rPr lang="tr-TR" altLang="tr-TR" sz="2350" dirty="0">
                <a:latin typeface="Candara" panose="020E0502030303020204" pitchFamily="34" charset="0"/>
              </a:rPr>
              <a:t>Olayın yaşandığı dönemdeki şartları çerçevesinde olayı değerlendirmek. Ve olayın tarihsel öneminin farkına varmak (o dönemde yaşayan birçok kişi açısından olayın sonuçları; uzun bir zaman diliminde birçok kişi açısından sonuçları; olayın bir şeyin sembolü olması; günümüzde gündemde olan hususlara ışık tutması; algılarımızı değiştirmesi; başka olayları tetiklemesi</a:t>
            </a:r>
            <a:r>
              <a:rPr lang="tr-TR" altLang="tr-TR" sz="2350" dirty="0" smtClean="0">
                <a:latin typeface="Candara" panose="020E0502030303020204" pitchFamily="34" charset="0"/>
              </a:rPr>
              <a:t>)</a:t>
            </a:r>
          </a:p>
          <a:p>
            <a:endParaRPr lang="tr-TR" altLang="tr-TR" sz="2350" dirty="0">
              <a:latin typeface="Candara" panose="020E0502030303020204" pitchFamily="34" charset="0"/>
            </a:endParaRPr>
          </a:p>
          <a:p>
            <a:r>
              <a:rPr lang="tr-TR" altLang="tr-TR" sz="2350" b="1" dirty="0" smtClean="0">
                <a:latin typeface="Candara" panose="020E0502030303020204" pitchFamily="34" charset="0"/>
              </a:rPr>
              <a:t>Tarihsel </a:t>
            </a:r>
            <a:r>
              <a:rPr lang="tr-TR" altLang="tr-TR" sz="2350" b="1" dirty="0">
                <a:latin typeface="Candara" panose="020E0502030303020204" pitchFamily="34" charset="0"/>
              </a:rPr>
              <a:t>sorgulama</a:t>
            </a:r>
            <a:r>
              <a:rPr lang="tr-TR" altLang="tr-TR" sz="2350" dirty="0">
                <a:latin typeface="Candara" panose="020E0502030303020204" pitchFamily="34" charset="0"/>
              </a:rPr>
              <a:t>: Ne?; Ne zaman?; Nasıl? (Hangi şartlar altında meydana geldi); Neden ve Sonuçları? (Farklı insanlar-gruplar açısından); tarihsel önemi? </a:t>
            </a:r>
          </a:p>
        </p:txBody>
      </p:sp>
      <p:sp>
        <p:nvSpPr>
          <p:cNvPr id="4" name="Metin kutusu 18"/>
          <p:cNvSpPr txBox="1"/>
          <p:nvPr/>
        </p:nvSpPr>
        <p:spPr>
          <a:xfrm>
            <a:off x="3543099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3563888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158211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00870"/>
            <a:ext cx="6934200" cy="715962"/>
          </a:xfrm>
        </p:spPr>
        <p:txBody>
          <a:bodyPr/>
          <a:lstStyle/>
          <a:p>
            <a:r>
              <a:rPr lang="tr-TR" altLang="tr-TR" sz="4000" b="1" dirty="0">
                <a:solidFill>
                  <a:schemeClr val="bg2"/>
                </a:solidFill>
                <a:latin typeface="Candara" panose="020E0502030303020204" pitchFamily="34" charset="0"/>
              </a:rPr>
              <a:t>Tarih dersi becerileri - </a:t>
            </a:r>
            <a:r>
              <a:rPr lang="tr-TR" altLang="tr-TR" sz="4000" b="1" dirty="0" smtClean="0">
                <a:solidFill>
                  <a:schemeClr val="bg2"/>
                </a:solidFill>
                <a:latin typeface="Candara" panose="020E0502030303020204" pitchFamily="34" charset="0"/>
              </a:rPr>
              <a:t>II</a:t>
            </a:r>
            <a:endParaRPr lang="en-US" altLang="tr-TR" sz="4000" b="1" dirty="0">
              <a:solidFill>
                <a:schemeClr val="bg2"/>
              </a:solidFill>
              <a:latin typeface="Candara" panose="020E050203030302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9544"/>
            <a:ext cx="6934200" cy="5199856"/>
          </a:xfrm>
        </p:spPr>
        <p:txBody>
          <a:bodyPr/>
          <a:lstStyle/>
          <a:p>
            <a:r>
              <a:rPr lang="tr-TR" altLang="tr-TR" sz="2350" b="1" dirty="0">
                <a:latin typeface="Candara" panose="020E0502030303020204" pitchFamily="34" charset="0"/>
              </a:rPr>
              <a:t>Değişim ve sürekliliği algılama: </a:t>
            </a:r>
            <a:r>
              <a:rPr lang="tr-TR" altLang="tr-TR" sz="2350" dirty="0">
                <a:latin typeface="Candara" panose="020E0502030303020204" pitchFamily="34" charset="0"/>
              </a:rPr>
              <a:t>Zaman içindeki olaylarla ilişkili olarak benzerlik ve farklılıkları bulma, değişim ve sürekliliği ayırt etme ve  yorumlama.</a:t>
            </a:r>
          </a:p>
          <a:p>
            <a:endParaRPr lang="tr-TR" altLang="tr-TR" sz="2350" dirty="0">
              <a:latin typeface="Candara" panose="020E0502030303020204" pitchFamily="34" charset="0"/>
            </a:endParaRPr>
          </a:p>
          <a:p>
            <a:r>
              <a:rPr lang="tr-TR" altLang="tr-TR" sz="2350" b="1" dirty="0">
                <a:latin typeface="Candara" panose="020E0502030303020204" pitchFamily="34" charset="0"/>
              </a:rPr>
              <a:t>Çoklu bakış açısı: </a:t>
            </a:r>
            <a:r>
              <a:rPr lang="tr-TR" altLang="tr-TR" sz="2350" dirty="0">
                <a:latin typeface="Candara" panose="020E0502030303020204" pitchFamily="34" charset="0"/>
              </a:rPr>
              <a:t>Olaylara farklı kişilerin/toplumsal grupların gözüyle bakma. Onların nasıl etkide bulunduğu ve etkilendiğini ortaya çıkarma. </a:t>
            </a:r>
          </a:p>
          <a:p>
            <a:endParaRPr lang="tr-TR" altLang="tr-TR" sz="2350" dirty="0">
              <a:latin typeface="Candara" panose="020E0502030303020204" pitchFamily="34" charset="0"/>
            </a:endParaRPr>
          </a:p>
          <a:p>
            <a:r>
              <a:rPr lang="tr-TR" altLang="tr-TR" sz="2350" b="1" dirty="0">
                <a:latin typeface="Candara" panose="020E0502030303020204" pitchFamily="34" charset="0"/>
              </a:rPr>
              <a:t>Zaman ve kronolojiyi algılama:</a:t>
            </a:r>
            <a:r>
              <a:rPr lang="tr-TR" altLang="tr-TR" sz="2350" dirty="0">
                <a:latin typeface="Candara" panose="020E0502030303020204" pitchFamily="34" charset="0"/>
              </a:rPr>
              <a:t> Zamanları ayırt etme, kronolojik sıralama yapma, zaman şeridi oluşturup buradaki veriyi yorumlama.</a:t>
            </a:r>
          </a:p>
        </p:txBody>
      </p:sp>
      <p:sp>
        <p:nvSpPr>
          <p:cNvPr id="4" name="Metin kutusu 18"/>
          <p:cNvSpPr txBox="1"/>
          <p:nvPr/>
        </p:nvSpPr>
        <p:spPr>
          <a:xfrm>
            <a:off x="3543099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3563888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7944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140968"/>
            <a:ext cx="6934200" cy="3888432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tr-TR" altLang="tr-TR" sz="2800" b="1" dirty="0"/>
              <a:t>	Tanımları verilen becerileri sosyal bilgiler/tarih derslerinde geliştirmek için kısa birer etkinlik planlayınız. </a:t>
            </a:r>
          </a:p>
        </p:txBody>
      </p:sp>
      <p:sp>
        <p:nvSpPr>
          <p:cNvPr id="4" name="Metin kutusu 18"/>
          <p:cNvSpPr txBox="1"/>
          <p:nvPr/>
        </p:nvSpPr>
        <p:spPr>
          <a:xfrm>
            <a:off x="3543099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3563888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256723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00870"/>
            <a:ext cx="6934200" cy="715962"/>
          </a:xfrm>
        </p:spPr>
        <p:txBody>
          <a:bodyPr/>
          <a:lstStyle/>
          <a:p>
            <a:endParaRPr lang="en-US" altLang="tr-TR" sz="4000" b="1" dirty="0">
              <a:solidFill>
                <a:schemeClr val="bg2"/>
              </a:solidFill>
              <a:latin typeface="Candara" panose="020E050203030302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780928"/>
            <a:ext cx="3382888" cy="4248472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tr-TR" sz="2800" dirty="0" smtClean="0"/>
              <a:t>Neden </a:t>
            </a:r>
            <a:r>
              <a:rPr lang="tr-TR" sz="2800" dirty="0"/>
              <a:t>tarih ve sosyal bilgiler derslerinde beceri ve değerleri yeterince öğretemiyoruz? </a:t>
            </a:r>
          </a:p>
        </p:txBody>
      </p:sp>
      <p:sp>
        <p:nvSpPr>
          <p:cNvPr id="4" name="Metin kutusu 18"/>
          <p:cNvSpPr txBox="1"/>
          <p:nvPr/>
        </p:nvSpPr>
        <p:spPr>
          <a:xfrm>
            <a:off x="3543099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3563888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6" name="12 İçerik Yer Tutucusu" descr="Soru isareti adam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66647" y="2492896"/>
            <a:ext cx="3645566" cy="363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25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00870"/>
            <a:ext cx="6934200" cy="715962"/>
          </a:xfrm>
        </p:spPr>
        <p:txBody>
          <a:bodyPr/>
          <a:lstStyle/>
          <a:p>
            <a:r>
              <a:rPr lang="tr-TR" altLang="tr-TR" sz="4000" b="1" dirty="0">
                <a:solidFill>
                  <a:schemeClr val="bg2"/>
                </a:solidFill>
                <a:latin typeface="Candara" panose="020E0502030303020204" pitchFamily="34" charset="0"/>
              </a:rPr>
              <a:t>Beceri ve değer öğretiminin önündeki engeller</a:t>
            </a:r>
            <a:endParaRPr lang="en-US" altLang="tr-TR" sz="4000" b="1" dirty="0">
              <a:solidFill>
                <a:schemeClr val="bg2"/>
              </a:solidFill>
              <a:latin typeface="Candara" panose="020E050203030302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276872"/>
            <a:ext cx="6934200" cy="475252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tr-TR" sz="2600" dirty="0">
                <a:latin typeface="Candara" panose="020E0502030303020204" pitchFamily="34" charset="0"/>
              </a:rPr>
              <a:t>Sınav sistemi </a:t>
            </a:r>
          </a:p>
          <a:p>
            <a:pPr>
              <a:spcBef>
                <a:spcPts val="600"/>
              </a:spcBef>
            </a:pPr>
            <a:r>
              <a:rPr lang="tr-TR" sz="2600" dirty="0">
                <a:latin typeface="Candara" panose="020E0502030303020204" pitchFamily="34" charset="0"/>
              </a:rPr>
              <a:t>Ders kitaplarına aşırı bağımlılık</a:t>
            </a:r>
          </a:p>
          <a:p>
            <a:pPr>
              <a:spcBef>
                <a:spcPts val="600"/>
              </a:spcBef>
            </a:pPr>
            <a:r>
              <a:rPr lang="tr-TR" sz="2600" dirty="0">
                <a:latin typeface="Candara" panose="020E0502030303020204" pitchFamily="34" charset="0"/>
              </a:rPr>
              <a:t>Sınıfların kalabalık oluşu / fiziki imkanlar</a:t>
            </a:r>
          </a:p>
          <a:p>
            <a:pPr>
              <a:spcBef>
                <a:spcPts val="600"/>
              </a:spcBef>
            </a:pPr>
            <a:r>
              <a:rPr lang="tr-TR" sz="2600" dirty="0">
                <a:latin typeface="Candara" panose="020E0502030303020204" pitchFamily="34" charset="0"/>
              </a:rPr>
              <a:t>Öğretmenlerin bu konuda yeterince eğitim almamış olması </a:t>
            </a:r>
          </a:p>
          <a:p>
            <a:pPr>
              <a:spcBef>
                <a:spcPts val="600"/>
              </a:spcBef>
            </a:pPr>
            <a:r>
              <a:rPr lang="tr-TR" sz="2600" dirty="0">
                <a:latin typeface="Candara" panose="020E0502030303020204" pitchFamily="34" charset="0"/>
              </a:rPr>
              <a:t>Öğretmenlerin mesleklerini aslında bizatihi kendi öğretmenlerinden öğrenmiş olmaları </a:t>
            </a:r>
          </a:p>
          <a:p>
            <a:pPr>
              <a:spcBef>
                <a:spcPts val="600"/>
              </a:spcBef>
            </a:pPr>
            <a:r>
              <a:rPr lang="tr-TR" sz="2600" dirty="0">
                <a:latin typeface="Candara" panose="020E0502030303020204" pitchFamily="34" charset="0"/>
              </a:rPr>
              <a:t>Öğretmenlerin inisiyatif alma, yenilikleri deneme konusunda isteksizlikleri </a:t>
            </a:r>
          </a:p>
          <a:p>
            <a:pPr>
              <a:spcBef>
                <a:spcPts val="600"/>
              </a:spcBef>
            </a:pPr>
            <a:r>
              <a:rPr lang="tr-TR" sz="2600" dirty="0" smtClean="0">
                <a:latin typeface="Candara" panose="020E0502030303020204" pitchFamily="34" charset="0"/>
              </a:rPr>
              <a:t>……</a:t>
            </a:r>
            <a:endParaRPr lang="tr-TR" sz="2600" dirty="0">
              <a:latin typeface="Candara" panose="020E0502030303020204" pitchFamily="34" charset="0"/>
            </a:endParaRPr>
          </a:p>
        </p:txBody>
      </p:sp>
      <p:sp>
        <p:nvSpPr>
          <p:cNvPr id="4" name="Metin kutusu 18"/>
          <p:cNvSpPr txBox="1"/>
          <p:nvPr/>
        </p:nvSpPr>
        <p:spPr>
          <a:xfrm>
            <a:off x="3543099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3563888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247480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00870"/>
            <a:ext cx="6934200" cy="715962"/>
          </a:xfrm>
        </p:spPr>
        <p:txBody>
          <a:bodyPr/>
          <a:lstStyle/>
          <a:p>
            <a:endParaRPr lang="en-US" altLang="tr-TR" sz="4000" b="1" dirty="0">
              <a:solidFill>
                <a:schemeClr val="bg2"/>
              </a:solidFill>
              <a:latin typeface="Candara" panose="020E050203030302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573016"/>
            <a:ext cx="6934200" cy="3456384"/>
          </a:xfrm>
        </p:spPr>
        <p:txBody>
          <a:bodyPr/>
          <a:lstStyle/>
          <a:p>
            <a:pPr algn="ctr">
              <a:buNone/>
            </a:pPr>
            <a:r>
              <a:rPr lang="tr-TR" altLang="tr-TR" sz="2800" b="1" dirty="0"/>
              <a:t>	Okulda neden sadece bilgi vermek yeterli değil? </a:t>
            </a:r>
            <a:endParaRPr lang="en-US" altLang="tr-TR" sz="2800" b="1" dirty="0"/>
          </a:p>
        </p:txBody>
      </p:sp>
      <p:sp>
        <p:nvSpPr>
          <p:cNvPr id="4" name="Metin kutusu 18"/>
          <p:cNvSpPr txBox="1"/>
          <p:nvPr/>
        </p:nvSpPr>
        <p:spPr>
          <a:xfrm>
            <a:off x="3543099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3563888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24816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00870"/>
            <a:ext cx="6934200" cy="715962"/>
          </a:xfrm>
        </p:spPr>
        <p:txBody>
          <a:bodyPr/>
          <a:lstStyle/>
          <a:p>
            <a:r>
              <a:rPr lang="tr-TR" altLang="tr-TR" sz="3600" b="1" dirty="0">
                <a:solidFill>
                  <a:schemeClr val="bg2"/>
                </a:solidFill>
                <a:latin typeface="Candara" panose="020E0502030303020204" pitchFamily="34" charset="0"/>
              </a:rPr>
              <a:t>Okulda neden sadece bilgi vermek yeterli değil?</a:t>
            </a:r>
            <a:endParaRPr lang="en-US" altLang="tr-TR" sz="3600" b="1" dirty="0">
              <a:solidFill>
                <a:schemeClr val="bg2"/>
              </a:solidFill>
              <a:latin typeface="Candara" panose="020E050203030302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072600"/>
            <a:ext cx="6934200" cy="4956799"/>
          </a:xfrm>
        </p:spPr>
        <p:txBody>
          <a:bodyPr/>
          <a:lstStyle/>
          <a:p>
            <a:r>
              <a:rPr lang="tr-TR" altLang="tr-TR" sz="2400" dirty="0">
                <a:latin typeface="Candara" panose="020E0502030303020204" pitchFamily="34" charset="0"/>
              </a:rPr>
              <a:t>Tarihsel bilginin/sosyal bilimlerin güvenirliği? (Bilgi vermek mi yoksa bilgiyi işlemeyi öğretmek mi daha önemli?) </a:t>
            </a:r>
            <a:endParaRPr lang="tr-TR" altLang="tr-TR" sz="2400" dirty="0" smtClean="0">
              <a:latin typeface="Candara" panose="020E0502030303020204" pitchFamily="34" charset="0"/>
            </a:endParaRPr>
          </a:p>
          <a:p>
            <a:r>
              <a:rPr lang="tr-TR" altLang="tr-TR" sz="2400" dirty="0" smtClean="0">
                <a:latin typeface="Candara" panose="020E0502030303020204" pitchFamily="34" charset="0"/>
              </a:rPr>
              <a:t>Google </a:t>
            </a:r>
            <a:r>
              <a:rPr lang="tr-TR" altLang="tr-TR" sz="2400" dirty="0">
                <a:latin typeface="Candara" panose="020E0502030303020204" pitchFamily="34" charset="0"/>
              </a:rPr>
              <a:t>gözlükleri (ilerdeki on yıllarda lensleri)</a:t>
            </a:r>
          </a:p>
          <a:p>
            <a:r>
              <a:rPr lang="tr-TR" altLang="tr-TR" sz="2400" dirty="0">
                <a:latin typeface="Candara" panose="020E0502030303020204" pitchFamily="34" charset="0"/>
              </a:rPr>
              <a:t>Yapay Gerçeklik Uygulamaları (öğretmene ihtiyaç kalacak mı??!!)</a:t>
            </a:r>
          </a:p>
          <a:p>
            <a:r>
              <a:rPr lang="tr-TR" altLang="tr-TR" sz="2400" dirty="0">
                <a:latin typeface="Candara" panose="020E0502030303020204" pitchFamily="34" charset="0"/>
              </a:rPr>
              <a:t>Okulun çocukları hayata hazırlama işlevi  </a:t>
            </a:r>
            <a:endParaRPr lang="tr-TR" altLang="tr-TR" sz="2400" dirty="0" smtClean="0">
              <a:latin typeface="Candara" panose="020E0502030303020204" pitchFamily="34" charset="0"/>
            </a:endParaRPr>
          </a:p>
          <a:p>
            <a:r>
              <a:rPr lang="tr-TR" altLang="tr-TR" sz="2400" dirty="0" smtClean="0">
                <a:latin typeface="Candara" panose="020E0502030303020204" pitchFamily="34" charset="0"/>
              </a:rPr>
              <a:t>Okul </a:t>
            </a:r>
            <a:r>
              <a:rPr lang="tr-TR" altLang="tr-TR" sz="2400" dirty="0">
                <a:latin typeface="Candara" panose="020E0502030303020204" pitchFamily="34" charset="0"/>
              </a:rPr>
              <a:t>dışı hayata hazırlamayan bir dersin önemsiz bulunması? (Günümüzde kaynaklar fen bilimlerine aktarılmakta, beşeri bilimlere ayrılan kaynak azalmakta)</a:t>
            </a:r>
          </a:p>
          <a:p>
            <a:r>
              <a:rPr lang="tr-TR" altLang="tr-TR" sz="2400" dirty="0" smtClean="0">
                <a:latin typeface="Candara" panose="020E0502030303020204" pitchFamily="34" charset="0"/>
              </a:rPr>
              <a:t>………..</a:t>
            </a:r>
            <a:endParaRPr lang="tr-TR" altLang="tr-TR" sz="2400" dirty="0"/>
          </a:p>
        </p:txBody>
      </p:sp>
      <p:sp>
        <p:nvSpPr>
          <p:cNvPr id="4" name="Metin kutusu 18"/>
          <p:cNvSpPr txBox="1"/>
          <p:nvPr/>
        </p:nvSpPr>
        <p:spPr>
          <a:xfrm>
            <a:off x="3543099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3563888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412748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97496"/>
            <a:ext cx="6934200" cy="5199856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tr-TR" altLang="tr-TR" sz="2800" b="1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tr-TR" altLang="tr-TR" sz="2800" b="1" dirty="0"/>
          </a:p>
          <a:p>
            <a:pPr marL="0" indent="0">
              <a:buFont typeface="Wingdings" panose="05000000000000000000" pitchFamily="2" charset="2"/>
              <a:buNone/>
            </a:pPr>
            <a:endParaRPr lang="tr-TR" altLang="tr-TR" sz="2800" b="1" dirty="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tr-TR" altLang="tr-TR" sz="3600" b="1" dirty="0" smtClean="0">
                <a:latin typeface="Candara" panose="020E0502030303020204" pitchFamily="34" charset="0"/>
              </a:rPr>
              <a:t>Aslanlar </a:t>
            </a:r>
            <a:r>
              <a:rPr lang="tr-TR" altLang="tr-TR" sz="3600" b="1" dirty="0">
                <a:latin typeface="Candara" panose="020E0502030303020204" pitchFamily="34" charset="0"/>
              </a:rPr>
              <a:t>kendi hikayelerini yazmadıkça, avcıların hikayelerini dinlemek zorundayız.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tr-TR" altLang="tr-TR" sz="2800" dirty="0"/>
              <a:t>				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tr-TR" altLang="tr-TR" sz="2800" dirty="0"/>
              <a:t>				</a:t>
            </a:r>
            <a:r>
              <a:rPr lang="tr-TR" altLang="tr-TR" sz="2800" dirty="0" smtClean="0"/>
              <a:t>Bir </a:t>
            </a:r>
            <a:r>
              <a:rPr lang="tr-TR" altLang="tr-TR" sz="2800" dirty="0"/>
              <a:t>Afrika atasözü </a:t>
            </a:r>
          </a:p>
        </p:txBody>
      </p:sp>
      <p:sp>
        <p:nvSpPr>
          <p:cNvPr id="4" name="Metin kutusu 18"/>
          <p:cNvSpPr txBox="1"/>
          <p:nvPr/>
        </p:nvSpPr>
        <p:spPr>
          <a:xfrm>
            <a:off x="3543099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3563888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47209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18"/>
          <p:cNvSpPr txBox="1"/>
          <p:nvPr/>
        </p:nvSpPr>
        <p:spPr>
          <a:xfrm>
            <a:off x="3543099" y="829657"/>
            <a:ext cx="402546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800" b="1" dirty="0" smtClean="0">
                <a:solidFill>
                  <a:schemeClr val="bg2">
                    <a:lumMod val="50000"/>
                  </a:schemeClr>
                </a:solidFill>
              </a:rPr>
              <a:t>Bu proje Avrupa Birliği ve Türkiye Cumhuriyeti tarafından finanse edilmektedir</a:t>
            </a:r>
            <a:endParaRPr lang="tr-TR" sz="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0" descr="http://civilsocietydialogue.org/wp-content/uploads/2014/11/ab-tr_ENG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78" b="18995"/>
          <a:stretch/>
        </p:blipFill>
        <p:spPr bwMode="auto">
          <a:xfrm>
            <a:off x="3563888" y="108452"/>
            <a:ext cx="3983883" cy="749397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6" name="3 İçerik Yer Tutucusu" descr="BmP4MY5IUAASu7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84784"/>
            <a:ext cx="5905500" cy="516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Metin kutusu 2"/>
          <p:cNvSpPr txBox="1">
            <a:spLocks noChangeArrowheads="1"/>
          </p:cNvSpPr>
          <p:nvPr/>
        </p:nvSpPr>
        <p:spPr bwMode="auto">
          <a:xfrm>
            <a:off x="6156176" y="1766306"/>
            <a:ext cx="313895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>
                <a:solidFill>
                  <a:srgbClr val="FF0000"/>
                </a:solidFill>
              </a:rPr>
              <a:t>Okulda başarılı olduğunuzu görüyorum. Fakat hangi gerçek-dünya becerilerine sahipsiniz?</a:t>
            </a:r>
          </a:p>
        </p:txBody>
      </p:sp>
      <p:sp>
        <p:nvSpPr>
          <p:cNvPr id="8" name="Metin kutusu 3"/>
          <p:cNvSpPr txBox="1">
            <a:spLocks noChangeArrowheads="1"/>
          </p:cNvSpPr>
          <p:nvPr/>
        </p:nvSpPr>
        <p:spPr bwMode="auto">
          <a:xfrm>
            <a:off x="7092280" y="5157192"/>
            <a:ext cx="20050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>
                <a:solidFill>
                  <a:srgbClr val="FF0000"/>
                </a:solidFill>
              </a:rPr>
              <a:t>Testler. Testlerde iyiyimdir. </a:t>
            </a:r>
          </a:p>
        </p:txBody>
      </p:sp>
    </p:spTree>
    <p:extLst>
      <p:ext uri="{BB962C8B-B14F-4D97-AF65-F5344CB8AC3E}">
        <p14:creationId xmlns:p14="http://schemas.microsoft.com/office/powerpoint/2010/main" val="34866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 6">
      <a:dk1>
        <a:srgbClr val="4D4D4D"/>
      </a:dk1>
      <a:lt1>
        <a:srgbClr val="FFFFFF"/>
      </a:lt1>
      <a:dk2>
        <a:srgbClr val="4D4D4D"/>
      </a:dk2>
      <a:lt2>
        <a:srgbClr val="7A9814"/>
      </a:lt2>
      <a:accent1>
        <a:srgbClr val="88AC0C"/>
      </a:accent1>
      <a:accent2>
        <a:srgbClr val="84A70F"/>
      </a:accent2>
      <a:accent3>
        <a:srgbClr val="FFFFFF"/>
      </a:accent3>
      <a:accent4>
        <a:srgbClr val="404040"/>
      </a:accent4>
      <a:accent5>
        <a:srgbClr val="C3D2AA"/>
      </a:accent5>
      <a:accent6>
        <a:srgbClr val="77970C"/>
      </a:accent6>
      <a:hlink>
        <a:srgbClr val="A1C614"/>
      </a:hlink>
      <a:folHlink>
        <a:srgbClr val="DDDDDD"/>
      </a:folHlink>
    </a:clrScheme>
    <a:fontScheme name="powerpoint-template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 1">
        <a:dk1>
          <a:srgbClr val="4D4D4D"/>
        </a:dk1>
        <a:lt1>
          <a:srgbClr val="FFFFFF"/>
        </a:lt1>
        <a:dk2>
          <a:srgbClr val="4D4D4D"/>
        </a:dk2>
        <a:lt2>
          <a:srgbClr val="80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2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3">
        <a:dk1>
          <a:srgbClr val="4D4D4D"/>
        </a:dk1>
        <a:lt1>
          <a:srgbClr val="FFFFFF"/>
        </a:lt1>
        <a:dk2>
          <a:srgbClr val="4D4D4D"/>
        </a:dk2>
        <a:lt2>
          <a:srgbClr val="09BAFA"/>
        </a:lt2>
        <a:accent1>
          <a:srgbClr val="467435"/>
        </a:accent1>
        <a:accent2>
          <a:srgbClr val="B6D640"/>
        </a:accent2>
        <a:accent3>
          <a:srgbClr val="FFFFFF"/>
        </a:accent3>
        <a:accent4>
          <a:srgbClr val="404040"/>
        </a:accent4>
        <a:accent5>
          <a:srgbClr val="B0BCAE"/>
        </a:accent5>
        <a:accent6>
          <a:srgbClr val="A5C239"/>
        </a:accent6>
        <a:hlink>
          <a:srgbClr val="0B3DC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4">
        <a:dk1>
          <a:srgbClr val="4D4D4D"/>
        </a:dk1>
        <a:lt1>
          <a:srgbClr val="FFFFFF"/>
        </a:lt1>
        <a:dk2>
          <a:srgbClr val="4D4D4D"/>
        </a:dk2>
        <a:lt2>
          <a:srgbClr val="09BAFA"/>
        </a:lt2>
        <a:accent1>
          <a:srgbClr val="467435"/>
        </a:accent1>
        <a:accent2>
          <a:srgbClr val="B6D640"/>
        </a:accent2>
        <a:accent3>
          <a:srgbClr val="FFFFFF"/>
        </a:accent3>
        <a:accent4>
          <a:srgbClr val="404040"/>
        </a:accent4>
        <a:accent5>
          <a:srgbClr val="B0BCAE"/>
        </a:accent5>
        <a:accent6>
          <a:srgbClr val="A5C239"/>
        </a:accent6>
        <a:hlink>
          <a:srgbClr val="1C86C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5">
        <a:dk1>
          <a:srgbClr val="4D4D4D"/>
        </a:dk1>
        <a:lt1>
          <a:srgbClr val="FFFFFF"/>
        </a:lt1>
        <a:dk2>
          <a:srgbClr val="4D4D4D"/>
        </a:dk2>
        <a:lt2>
          <a:srgbClr val="CA601D"/>
        </a:lt2>
        <a:accent1>
          <a:srgbClr val="4E9116"/>
        </a:accent1>
        <a:accent2>
          <a:srgbClr val="A1CB66"/>
        </a:accent2>
        <a:accent3>
          <a:srgbClr val="FFFFFF"/>
        </a:accent3>
        <a:accent4>
          <a:srgbClr val="404040"/>
        </a:accent4>
        <a:accent5>
          <a:srgbClr val="B2C7AB"/>
        </a:accent5>
        <a:accent6>
          <a:srgbClr val="91B85C"/>
        </a:accent6>
        <a:hlink>
          <a:srgbClr val="38C02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6">
        <a:dk1>
          <a:srgbClr val="4D4D4D"/>
        </a:dk1>
        <a:lt1>
          <a:srgbClr val="FFFFFF"/>
        </a:lt1>
        <a:dk2>
          <a:srgbClr val="4D4D4D"/>
        </a:dk2>
        <a:lt2>
          <a:srgbClr val="7A9814"/>
        </a:lt2>
        <a:accent1>
          <a:srgbClr val="88AC0C"/>
        </a:accent1>
        <a:accent2>
          <a:srgbClr val="84A70F"/>
        </a:accent2>
        <a:accent3>
          <a:srgbClr val="FFFFFF"/>
        </a:accent3>
        <a:accent4>
          <a:srgbClr val="404040"/>
        </a:accent4>
        <a:accent5>
          <a:srgbClr val="C3D2AA"/>
        </a:accent5>
        <a:accent6>
          <a:srgbClr val="77970C"/>
        </a:accent6>
        <a:hlink>
          <a:srgbClr val="A1C61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7">
        <a:dk1>
          <a:srgbClr val="4D4D4D"/>
        </a:dk1>
        <a:lt1>
          <a:srgbClr val="FFFFFF"/>
        </a:lt1>
        <a:dk2>
          <a:srgbClr val="4D4D4D"/>
        </a:dk2>
        <a:lt2>
          <a:srgbClr val="9B2816"/>
        </a:lt2>
        <a:accent1>
          <a:srgbClr val="88AC0C"/>
        </a:accent1>
        <a:accent2>
          <a:srgbClr val="84A70F"/>
        </a:accent2>
        <a:accent3>
          <a:srgbClr val="FFFFFF"/>
        </a:accent3>
        <a:accent4>
          <a:srgbClr val="404040"/>
        </a:accent4>
        <a:accent5>
          <a:srgbClr val="C3D2AA"/>
        </a:accent5>
        <a:accent6>
          <a:srgbClr val="77970C"/>
        </a:accent6>
        <a:hlink>
          <a:srgbClr val="A1C61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8">
        <a:dk1>
          <a:srgbClr val="4D4D4D"/>
        </a:dk1>
        <a:lt1>
          <a:srgbClr val="FFFFFF"/>
        </a:lt1>
        <a:dk2>
          <a:srgbClr val="4D4D4D"/>
        </a:dk2>
        <a:lt2>
          <a:srgbClr val="CEAE1F"/>
        </a:lt2>
        <a:accent1>
          <a:srgbClr val="D2B819"/>
        </a:accent1>
        <a:accent2>
          <a:srgbClr val="D9D128"/>
        </a:accent2>
        <a:accent3>
          <a:srgbClr val="FFFFFF"/>
        </a:accent3>
        <a:accent4>
          <a:srgbClr val="404040"/>
        </a:accent4>
        <a:accent5>
          <a:srgbClr val="E5D8AB"/>
        </a:accent5>
        <a:accent6>
          <a:srgbClr val="C4BD23"/>
        </a:accent6>
        <a:hlink>
          <a:srgbClr val="E7DE2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9">
        <a:dk1>
          <a:srgbClr val="4D4D4D"/>
        </a:dk1>
        <a:lt1>
          <a:srgbClr val="FFFFFF"/>
        </a:lt1>
        <a:dk2>
          <a:srgbClr val="4D4D4D"/>
        </a:dk2>
        <a:lt2>
          <a:srgbClr val="9B2816"/>
        </a:lt2>
        <a:accent1>
          <a:srgbClr val="D2B819"/>
        </a:accent1>
        <a:accent2>
          <a:srgbClr val="D9D128"/>
        </a:accent2>
        <a:accent3>
          <a:srgbClr val="FFFFFF"/>
        </a:accent3>
        <a:accent4>
          <a:srgbClr val="404040"/>
        </a:accent4>
        <a:accent5>
          <a:srgbClr val="E5D8AB"/>
        </a:accent5>
        <a:accent6>
          <a:srgbClr val="C4BD23"/>
        </a:accent6>
        <a:hlink>
          <a:srgbClr val="E7DE2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122</TotalTime>
  <Words>1629</Words>
  <Application>Microsoft Office PowerPoint</Application>
  <PresentationFormat>Ekran Gösterisi (4:3)</PresentationFormat>
  <Paragraphs>219</Paragraphs>
  <Slides>34</Slides>
  <Notes>34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9" baseType="lpstr">
      <vt:lpstr>Arial</vt:lpstr>
      <vt:lpstr>Candara</vt:lpstr>
      <vt:lpstr>Microsoft Sans Serif</vt:lpstr>
      <vt:lpstr>Wingdings</vt:lpstr>
      <vt:lpstr>powerpoint-template</vt:lpstr>
      <vt:lpstr>Beceri Temelli Öğretim</vt:lpstr>
      <vt:lpstr> Bir kağıt alıp aşağıdaki soruları cevaplayınız….</vt:lpstr>
      <vt:lpstr>Bu sunumda </vt:lpstr>
      <vt:lpstr>PowerPoint Sunusu</vt:lpstr>
      <vt:lpstr>Beceri ve değer öğretiminin önündeki engeller</vt:lpstr>
      <vt:lpstr>PowerPoint Sunusu</vt:lpstr>
      <vt:lpstr>Okulda neden sadece bilgi vermek yeterli değil?</vt:lpstr>
      <vt:lpstr>PowerPoint Sunusu</vt:lpstr>
      <vt:lpstr>PowerPoint Sunusu</vt:lpstr>
      <vt:lpstr>Beceri boyutu </vt:lpstr>
      <vt:lpstr>MEB öğretim programı becerileri</vt:lpstr>
      <vt:lpstr>Eleştirel düşünme</vt:lpstr>
      <vt:lpstr>Yaratıcı düşünme</vt:lpstr>
      <vt:lpstr>İletişim</vt:lpstr>
      <vt:lpstr>Araştırma yapma</vt:lpstr>
      <vt:lpstr>Araştırma yapma</vt:lpstr>
      <vt:lpstr>Problem çözme</vt:lpstr>
      <vt:lpstr>Problem çözme</vt:lpstr>
      <vt:lpstr>Karar verme</vt:lpstr>
      <vt:lpstr>Karar verme</vt:lpstr>
      <vt:lpstr>Bilgi teknolojilerini kullanma</vt:lpstr>
      <vt:lpstr>Bilgi teknolojilerini kullanma</vt:lpstr>
      <vt:lpstr>Girişimcilik</vt:lpstr>
      <vt:lpstr>Türkçeyi doğru, güzel ve etkili kullanma</vt:lpstr>
      <vt:lpstr>Türkçeyi doğru, güzel ve etkili kullanma</vt:lpstr>
      <vt:lpstr>Gözlem Becerisi</vt:lpstr>
      <vt:lpstr>Mekânı Algılama Becerisi</vt:lpstr>
      <vt:lpstr>Zaman ve Kronolojiyi Algılama Becerisi</vt:lpstr>
      <vt:lpstr>Değişim ve Sürekliliği Algılama Becerisi</vt:lpstr>
      <vt:lpstr>Sosyal Katılım Becerisi</vt:lpstr>
      <vt:lpstr>Empati Becerisi</vt:lpstr>
      <vt:lpstr>Tarih dersi becerileri - I</vt:lpstr>
      <vt:lpstr>Tarih dersi becerileri - II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siemens</dc:creator>
  <cp:lastModifiedBy>Mustafa Ozturk</cp:lastModifiedBy>
  <cp:revision>19</cp:revision>
  <dcterms:created xsi:type="dcterms:W3CDTF">2017-04-23T04:56:25Z</dcterms:created>
  <dcterms:modified xsi:type="dcterms:W3CDTF">2017-05-20T14:23:23Z</dcterms:modified>
</cp:coreProperties>
</file>