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9" r:id="rId4"/>
    <p:sldId id="295" r:id="rId5"/>
    <p:sldId id="296" r:id="rId6"/>
    <p:sldId id="297" r:id="rId7"/>
    <p:sldId id="305" r:id="rId8"/>
    <p:sldId id="298" r:id="rId9"/>
    <p:sldId id="299" r:id="rId10"/>
    <p:sldId id="300" r:id="rId11"/>
    <p:sldId id="301" r:id="rId12"/>
    <p:sldId id="306" r:id="rId13"/>
    <p:sldId id="307" r:id="rId14"/>
    <p:sldId id="309" r:id="rId15"/>
    <p:sldId id="302" r:id="rId16"/>
    <p:sldId id="303" r:id="rId17"/>
    <p:sldId id="304" r:id="rId18"/>
    <p:sldId id="311" r:id="rId19"/>
    <p:sldId id="312" r:id="rId20"/>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86C0"/>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86" autoAdjust="0"/>
    <p:restoredTop sz="95596" autoAdjust="0"/>
  </p:normalViewPr>
  <p:slideViewPr>
    <p:cSldViewPr>
      <p:cViewPr varScale="1">
        <p:scale>
          <a:sx n="108" d="100"/>
          <a:sy n="108" d="100"/>
        </p:scale>
        <p:origin x="17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5C4526D-15CD-4CF7-A815-72ECF80F4172}" type="slidenum">
              <a:rPr lang="en-US" altLang="tr-TR"/>
              <a:pPr/>
              <a:t>‹#›</a:t>
            </a:fld>
            <a:endParaRPr lang="en-US" altLang="tr-TR"/>
          </a:p>
        </p:txBody>
      </p:sp>
    </p:spTree>
    <p:extLst>
      <p:ext uri="{BB962C8B-B14F-4D97-AF65-F5344CB8AC3E}">
        <p14:creationId xmlns:p14="http://schemas.microsoft.com/office/powerpoint/2010/main" val="9828757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DEEFD2-AAAC-4E1F-8BD0-830B4FA1F1A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292205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10</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519949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11</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820463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12</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53115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13</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94971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95877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186092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16</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311343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17</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84385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18</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06795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19</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627000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32AB2-0442-4B08-BF78-6D299FD78F97}"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38109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3</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74367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27476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744434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6</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61799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7</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48353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8</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47532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E25B7-E483-466F-BF5D-B6D7D2B32CD9}" type="slidenum">
              <a:rPr lang="en-US" altLang="tr-TR"/>
              <a:pPr/>
              <a:t>9</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15132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33975"/>
            <a:ext cx="7772400" cy="704850"/>
          </a:xfrm>
          <a:effectLst>
            <a:outerShdw algn="ctr" rotWithShape="0">
              <a:schemeClr val="bg1"/>
            </a:outerShdw>
          </a:effectLst>
        </p:spPr>
        <p:txBody>
          <a:bodyPr/>
          <a:lstStyle>
            <a:lvl1pPr>
              <a:defRPr sz="3600">
                <a:solidFill>
                  <a:schemeClr val="bg1"/>
                </a:solidFill>
              </a:defRPr>
            </a:lvl1pPr>
          </a:lstStyle>
          <a:p>
            <a:pPr lvl="0"/>
            <a:r>
              <a:rPr lang="en-US" altLang="tr-TR" noProof="0" smtClean="0"/>
              <a:t>Click to edit Master title style</a:t>
            </a:r>
          </a:p>
        </p:txBody>
      </p:sp>
      <p:sp>
        <p:nvSpPr>
          <p:cNvPr id="3075" name="Rectangle 3"/>
          <p:cNvSpPr>
            <a:spLocks noGrp="1" noChangeArrowheads="1"/>
          </p:cNvSpPr>
          <p:nvPr>
            <p:ph type="subTitle" idx="1"/>
          </p:nvPr>
        </p:nvSpPr>
        <p:spPr>
          <a:xfrm>
            <a:off x="685800" y="5715000"/>
            <a:ext cx="7772400" cy="685800"/>
          </a:xfrm>
          <a:effectLst>
            <a:outerShdw algn="ctr" rotWithShape="0">
              <a:schemeClr val="bg1"/>
            </a:outerShdw>
          </a:effectLst>
        </p:spPr>
        <p:txBody>
          <a:bodyPr/>
          <a:lstStyle>
            <a:lvl1pPr marL="0" indent="0">
              <a:buFontTx/>
              <a:buNone/>
              <a:defRPr sz="2400">
                <a:solidFill>
                  <a:schemeClr val="bg1"/>
                </a:solidFill>
              </a:defRPr>
            </a:lvl1pPr>
          </a:lstStyle>
          <a:p>
            <a:pPr lvl="0"/>
            <a:r>
              <a:rPr lang="en-US" altLang="tr-TR"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94987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724025"/>
            <a:ext cx="1828800" cy="50292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1066800" y="1724025"/>
            <a:ext cx="5334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68158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65349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986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1066800" y="2486025"/>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800600" y="2486025"/>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92204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83369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Tree>
    <p:extLst>
      <p:ext uri="{BB962C8B-B14F-4D97-AF65-F5344CB8AC3E}">
        <p14:creationId xmlns:p14="http://schemas.microsoft.com/office/powerpoint/2010/main" val="90935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2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6683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15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1724025"/>
            <a:ext cx="73152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
        <p:nvSpPr>
          <p:cNvPr id="1027" name="Rectangle 3"/>
          <p:cNvSpPr>
            <a:spLocks noGrp="1" noChangeArrowheads="1"/>
          </p:cNvSpPr>
          <p:nvPr>
            <p:ph type="body" idx="1"/>
          </p:nvPr>
        </p:nvSpPr>
        <p:spPr bwMode="auto">
          <a:xfrm>
            <a:off x="1066800" y="2486025"/>
            <a:ext cx="7315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accent1"/>
          </a:solidFill>
          <a:latin typeface="+mj-lt"/>
          <a:ea typeface="+mj-ea"/>
          <a:cs typeface="+mj-cs"/>
        </a:defRPr>
      </a:lvl1pPr>
      <a:lvl2pPr algn="l" rtl="0" eaLnBrk="1" fontAlgn="base" hangingPunct="1">
        <a:spcBef>
          <a:spcPct val="0"/>
        </a:spcBef>
        <a:spcAft>
          <a:spcPct val="0"/>
        </a:spcAft>
        <a:defRPr sz="4400">
          <a:solidFill>
            <a:schemeClr val="accent1"/>
          </a:solidFill>
          <a:latin typeface="Microsoft Sans Serif" pitchFamily="34" charset="0"/>
        </a:defRPr>
      </a:lvl2pPr>
      <a:lvl3pPr algn="l" rtl="0" eaLnBrk="1" fontAlgn="base" hangingPunct="1">
        <a:spcBef>
          <a:spcPct val="0"/>
        </a:spcBef>
        <a:spcAft>
          <a:spcPct val="0"/>
        </a:spcAft>
        <a:defRPr sz="4400">
          <a:solidFill>
            <a:schemeClr val="accent1"/>
          </a:solidFill>
          <a:latin typeface="Microsoft Sans Serif" pitchFamily="34" charset="0"/>
        </a:defRPr>
      </a:lvl3pPr>
      <a:lvl4pPr algn="l" rtl="0" eaLnBrk="1" fontAlgn="base" hangingPunct="1">
        <a:spcBef>
          <a:spcPct val="0"/>
        </a:spcBef>
        <a:spcAft>
          <a:spcPct val="0"/>
        </a:spcAft>
        <a:defRPr sz="4400">
          <a:solidFill>
            <a:schemeClr val="accent1"/>
          </a:solidFill>
          <a:latin typeface="Microsoft Sans Serif" pitchFamily="34" charset="0"/>
        </a:defRPr>
      </a:lvl4pPr>
      <a:lvl5pPr algn="l" rtl="0" eaLnBrk="1" fontAlgn="base" hangingPunct="1">
        <a:spcBef>
          <a:spcPct val="0"/>
        </a:spcBef>
        <a:spcAft>
          <a:spcPct val="0"/>
        </a:spcAft>
        <a:defRPr sz="4400">
          <a:solidFill>
            <a:schemeClr val="accent1"/>
          </a:solidFill>
          <a:latin typeface="Microsoft Sans Serif" pitchFamily="34" charset="0"/>
        </a:defRPr>
      </a:lvl5pPr>
      <a:lvl6pPr marL="457200" algn="l" rtl="0" eaLnBrk="1" fontAlgn="base" hangingPunct="1">
        <a:spcBef>
          <a:spcPct val="0"/>
        </a:spcBef>
        <a:spcAft>
          <a:spcPct val="0"/>
        </a:spcAft>
        <a:defRPr sz="4400">
          <a:solidFill>
            <a:schemeClr val="accent1"/>
          </a:solidFill>
          <a:latin typeface="Microsoft Sans Serif" pitchFamily="34" charset="0"/>
        </a:defRPr>
      </a:lvl6pPr>
      <a:lvl7pPr marL="914400" algn="l" rtl="0" eaLnBrk="1" fontAlgn="base" hangingPunct="1">
        <a:spcBef>
          <a:spcPct val="0"/>
        </a:spcBef>
        <a:spcAft>
          <a:spcPct val="0"/>
        </a:spcAft>
        <a:defRPr sz="4400">
          <a:solidFill>
            <a:schemeClr val="accent1"/>
          </a:solidFill>
          <a:latin typeface="Microsoft Sans Serif" pitchFamily="34" charset="0"/>
        </a:defRPr>
      </a:lvl7pPr>
      <a:lvl8pPr marL="1371600" algn="l" rtl="0" eaLnBrk="1" fontAlgn="base" hangingPunct="1">
        <a:spcBef>
          <a:spcPct val="0"/>
        </a:spcBef>
        <a:spcAft>
          <a:spcPct val="0"/>
        </a:spcAft>
        <a:defRPr sz="4400">
          <a:solidFill>
            <a:schemeClr val="accent1"/>
          </a:solidFill>
          <a:latin typeface="Microsoft Sans Serif" pitchFamily="34" charset="0"/>
        </a:defRPr>
      </a:lvl8pPr>
      <a:lvl9pPr marL="1828800" algn="l" rtl="0" eaLnBrk="1" fontAlgn="base" hangingPunct="1">
        <a:spcBef>
          <a:spcPct val="0"/>
        </a:spcBef>
        <a:spcAft>
          <a:spcPct val="0"/>
        </a:spcAft>
        <a:defRPr sz="4400">
          <a:solidFill>
            <a:schemeClr val="accent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7"/>
          <p:cNvSpPr/>
          <p:nvPr/>
        </p:nvSpPr>
        <p:spPr bwMode="auto">
          <a:xfrm>
            <a:off x="3820" y="-27385"/>
            <a:ext cx="9176692" cy="1087873"/>
          </a:xfrm>
          <a:prstGeom prst="rect">
            <a:avLst/>
          </a:prstGeom>
          <a:solidFill>
            <a:schemeClr val="bg1"/>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anose="020B0604020202020204" pitchFamily="34" charset="0"/>
            </a:endParaRPr>
          </a:p>
        </p:txBody>
      </p:sp>
      <p:sp>
        <p:nvSpPr>
          <p:cNvPr id="2052" name="Rectangle 4"/>
          <p:cNvSpPr>
            <a:spLocks noGrp="1" noChangeArrowheads="1"/>
          </p:cNvSpPr>
          <p:nvPr>
            <p:ph type="subTitle" idx="1"/>
          </p:nvPr>
        </p:nvSpPr>
        <p:spPr>
          <a:effectLst/>
          <a:extLst>
            <a:ext uri="{AF507438-7753-43E0-B8FC-AC1667EBCBE1}">
              <a14:hiddenEffects xmlns:a14="http://schemas.microsoft.com/office/drawing/2010/main">
                <a:effectLst>
                  <a:outerShdw algn="ctr" rotWithShape="0">
                    <a:schemeClr val="bg1"/>
                  </a:outerShdw>
                </a:effectLst>
              </a14:hiddenEffects>
            </a:ext>
          </a:extLst>
        </p:spPr>
        <p:txBody>
          <a:bodyPr/>
          <a:lstStyle/>
          <a:p>
            <a:endParaRPr lang="en-US" altLang="tr-TR" dirty="0"/>
          </a:p>
          <a:p>
            <a:endParaRPr lang="ru-RU" altLang="tr-TR" dirty="0"/>
          </a:p>
        </p:txBody>
      </p:sp>
      <p:sp>
        <p:nvSpPr>
          <p:cNvPr id="2053" name="Rectangle 5"/>
          <p:cNvSpPr>
            <a:spLocks noGrp="1" noChangeArrowheads="1"/>
          </p:cNvSpPr>
          <p:nvPr>
            <p:ph type="ctrTitle"/>
          </p:nvPr>
        </p:nvSpPr>
        <p:spPr>
          <a:effectLst/>
          <a:extLst>
            <a:ext uri="{AF507438-7753-43E0-B8FC-AC1667EBCBE1}">
              <a14:hiddenEffects xmlns:a14="http://schemas.microsoft.com/office/drawing/2010/main">
                <a:effectLst>
                  <a:outerShdw algn="ctr" rotWithShape="0">
                    <a:schemeClr val="bg1"/>
                  </a:outerShdw>
                </a:effectLst>
              </a14:hiddenEffects>
            </a:ext>
          </a:extLst>
        </p:spPr>
        <p:txBody>
          <a:bodyPr/>
          <a:lstStyle/>
          <a:p>
            <a:r>
              <a:rPr lang="tr-TR" altLang="tr-TR" dirty="0" smtClean="0"/>
              <a:t>Değer Temelli Öğretim</a:t>
            </a:r>
            <a:endParaRPr lang="ru-RU" altLang="tr-TR" dirty="0"/>
          </a:p>
        </p:txBody>
      </p:sp>
      <p:sp>
        <p:nvSpPr>
          <p:cNvPr id="4" name="Metin kutusu 18"/>
          <p:cNvSpPr txBox="1"/>
          <p:nvPr/>
        </p:nvSpPr>
        <p:spPr>
          <a:xfrm>
            <a:off x="2520332" y="829657"/>
            <a:ext cx="4487127" cy="230832"/>
          </a:xfrm>
          <a:prstGeom prst="rect">
            <a:avLst/>
          </a:prstGeom>
          <a:solidFill>
            <a:schemeClr val="bg1"/>
          </a:solidFill>
        </p:spPr>
        <p:txBody>
          <a:bodyPr wrap="none" rtlCol="0">
            <a:spAutoFit/>
          </a:bodyPr>
          <a:lstStyle/>
          <a:p>
            <a:r>
              <a:rPr lang="tr-TR" sz="900" b="1" dirty="0" smtClean="0">
                <a:solidFill>
                  <a:schemeClr val="bg2">
                    <a:lumMod val="50000"/>
                  </a:schemeClr>
                </a:solidFill>
              </a:rPr>
              <a:t>Bu proje Avrupa Birliği ve Türkiye Cumhuriyeti tarafından finanse edilmektedir</a:t>
            </a:r>
            <a:endParaRPr lang="tr-TR" sz="900" b="1" dirty="0">
              <a:solidFill>
                <a:schemeClr val="bg2">
                  <a:lumMod val="50000"/>
                </a:schemeClr>
              </a:solidFill>
            </a:endParaRPr>
          </a:p>
        </p:txBody>
      </p:sp>
      <p:pic>
        <p:nvPicPr>
          <p:cNvPr id="5" name="Picture 10" descr="http://civilsocietydialogue.org/wp-content/uploads/2014/11/ab-tr_ENG.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 r="3078" b="18995"/>
          <a:stretch/>
        </p:blipFill>
        <p:spPr bwMode="auto">
          <a:xfrm>
            <a:off x="2771954" y="108452"/>
            <a:ext cx="3983883" cy="749397"/>
          </a:xfrm>
          <a:prstGeom prst="rect">
            <a:avLst/>
          </a:prstGeom>
          <a:solidFill>
            <a:schemeClr val="bg1"/>
          </a:solidFill>
          <a:extLst/>
        </p:spPr>
      </p:pic>
      <p:sp>
        <p:nvSpPr>
          <p:cNvPr id="6" name="Dikdörtgen 7"/>
          <p:cNvSpPr/>
          <p:nvPr/>
        </p:nvSpPr>
        <p:spPr bwMode="auto">
          <a:xfrm>
            <a:off x="-32692" y="5805264"/>
            <a:ext cx="9176692" cy="1052736"/>
          </a:xfrm>
          <a:prstGeom prst="rect">
            <a:avLst/>
          </a:prstGeom>
          <a:solidFill>
            <a:schemeClr val="bg1"/>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anose="020B0604020202020204" pitchFamily="34" charset="0"/>
            </a:endParaRPr>
          </a:p>
        </p:txBody>
      </p:sp>
      <p:pic>
        <p:nvPicPr>
          <p:cNvPr id="7" name="Resim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5986949"/>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1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88989" y="5986949"/>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9" name="Resim 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98466" y="5986949"/>
            <a:ext cx="714375"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2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76292" y="5986949"/>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2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18357" y="6057900"/>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12" name="Resim 14"/>
          <p:cNvPicPr/>
          <p:nvPr/>
        </p:nvPicPr>
        <p:blipFill>
          <a:blip r:embed="rId9" cstate="print">
            <a:extLst>
              <a:ext uri="{28A0092B-C50C-407E-A947-70E740481C1C}">
                <a14:useLocalDpi xmlns:a14="http://schemas.microsoft.com/office/drawing/2010/main" val="0"/>
              </a:ext>
            </a:extLst>
          </a:blip>
          <a:stretch>
            <a:fillRect/>
          </a:stretch>
        </p:blipFill>
        <p:spPr>
          <a:xfrm>
            <a:off x="8257351" y="5986949"/>
            <a:ext cx="779145" cy="7194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n-US" altLang="tr-TR" sz="4000" b="1" dirty="0" err="1">
                <a:solidFill>
                  <a:schemeClr val="bg2"/>
                </a:solidFill>
                <a:latin typeface="Candara" panose="020E0502030303020204" pitchFamily="34" charset="0"/>
              </a:rPr>
              <a:t>Değer</a:t>
            </a:r>
            <a:r>
              <a:rPr lang="en-US" altLang="tr-TR" sz="4000" b="1" dirty="0">
                <a:solidFill>
                  <a:schemeClr val="bg2"/>
                </a:solidFill>
                <a:latin typeface="Candara" panose="020E0502030303020204" pitchFamily="34" charset="0"/>
              </a:rPr>
              <a:t> </a:t>
            </a:r>
            <a:r>
              <a:rPr lang="en-US" altLang="tr-TR" sz="4000" b="1" dirty="0" err="1">
                <a:solidFill>
                  <a:schemeClr val="bg2"/>
                </a:solidFill>
                <a:latin typeface="Candara" panose="020E0502030303020204" pitchFamily="34" charset="0"/>
              </a:rPr>
              <a:t>Analizi</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r>
              <a:rPr lang="tr-TR" sz="2800" dirty="0"/>
              <a:t>Öğrenciye ahlaki ikilem sunulduktan sonra tek tek hikayedeki kahramanların değerleri analiz edilir, doğru mu yanlış mı yaptıkları ayrı ayrı irdelenir. </a:t>
            </a:r>
            <a:endParaRPr lang="tr-TR" sz="2800" dirty="0" smtClean="0"/>
          </a:p>
          <a:p>
            <a:endParaRPr lang="tr-TR" sz="2800" dirty="0"/>
          </a:p>
          <a:p>
            <a:r>
              <a:rPr lang="tr-TR" sz="2800" dirty="0" smtClean="0"/>
              <a:t>Bu </a:t>
            </a:r>
            <a:r>
              <a:rPr lang="tr-TR" sz="2800" dirty="0"/>
              <a:t>tür bir durumda kendileri olsa ne yapacakları konusunda kişisel sorgulamalar yapmaları sağlanır </a:t>
            </a:r>
          </a:p>
        </p:txBody>
      </p:sp>
    </p:spTree>
    <p:extLst>
      <p:ext uri="{BB962C8B-B14F-4D97-AF65-F5344CB8AC3E}">
        <p14:creationId xmlns:p14="http://schemas.microsoft.com/office/powerpoint/2010/main" val="288956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88640"/>
            <a:ext cx="6934200" cy="715962"/>
          </a:xfrm>
        </p:spPr>
        <p:txBody>
          <a:bodyPr/>
          <a:lstStyle/>
          <a:p>
            <a:r>
              <a:rPr lang="en-US" altLang="tr-TR" sz="4000" b="1" dirty="0" err="1">
                <a:solidFill>
                  <a:schemeClr val="bg2"/>
                </a:solidFill>
                <a:latin typeface="Candara" panose="020E0502030303020204" pitchFamily="34" charset="0"/>
              </a:rPr>
              <a:t>Değer</a:t>
            </a:r>
            <a:r>
              <a:rPr lang="en-US" altLang="tr-TR" sz="4000" b="1" dirty="0">
                <a:solidFill>
                  <a:schemeClr val="bg2"/>
                </a:solidFill>
                <a:latin typeface="Candara" panose="020E0502030303020204" pitchFamily="34" charset="0"/>
              </a:rPr>
              <a:t> </a:t>
            </a:r>
            <a:r>
              <a:rPr lang="en-US" altLang="tr-TR" sz="4000" b="1" dirty="0" err="1" smtClean="0">
                <a:solidFill>
                  <a:schemeClr val="bg2"/>
                </a:solidFill>
                <a:latin typeface="Candara" panose="020E0502030303020204" pitchFamily="34" charset="0"/>
              </a:rPr>
              <a:t>Analizi</a:t>
            </a:r>
            <a:r>
              <a:rPr lang="tr-TR" altLang="tr-TR" sz="4000" b="1" dirty="0" smtClean="0">
                <a:solidFill>
                  <a:schemeClr val="bg2"/>
                </a:solidFill>
                <a:latin typeface="Candara" panose="020E0502030303020204" pitchFamily="34" charset="0"/>
              </a:rPr>
              <a:t> </a:t>
            </a:r>
            <a:br>
              <a:rPr lang="tr-TR" altLang="tr-TR" sz="4000" b="1" dirty="0" smtClean="0">
                <a:solidFill>
                  <a:schemeClr val="bg2"/>
                </a:solidFill>
                <a:latin typeface="Candara" panose="020E0502030303020204" pitchFamily="34" charset="0"/>
              </a:rPr>
            </a:br>
            <a:r>
              <a:rPr lang="tr-TR" altLang="tr-TR" sz="4000" b="1" dirty="0">
                <a:solidFill>
                  <a:schemeClr val="bg2"/>
                </a:solidFill>
                <a:latin typeface="Candara" panose="020E0502030303020204" pitchFamily="34" charset="0"/>
              </a:rPr>
              <a:t>K</a:t>
            </a:r>
            <a:r>
              <a:rPr lang="tr-TR" sz="4000" b="1" dirty="0">
                <a:solidFill>
                  <a:schemeClr val="bg2"/>
                </a:solidFill>
                <a:latin typeface="Candara" panose="020E0502030303020204" pitchFamily="34" charset="0"/>
              </a:rPr>
              <a:t>öpek ve </a:t>
            </a:r>
            <a:r>
              <a:rPr lang="tr-TR" sz="4000" b="1" dirty="0" smtClean="0">
                <a:solidFill>
                  <a:schemeClr val="bg2"/>
                </a:solidFill>
                <a:latin typeface="Candara" panose="020E0502030303020204" pitchFamily="34" charset="0"/>
              </a:rPr>
              <a:t>Kurt Öyküsü </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733256"/>
          </a:xfrm>
        </p:spPr>
        <p:txBody>
          <a:bodyPr/>
          <a:lstStyle/>
          <a:p>
            <a:pPr marL="0" indent="0">
              <a:buNone/>
            </a:pPr>
            <a:r>
              <a:rPr lang="tr-TR" sz="2400" dirty="0" smtClean="0"/>
              <a:t>Açlıktan </a:t>
            </a:r>
            <a:r>
              <a:rPr lang="tr-TR" sz="2400" dirty="0"/>
              <a:t>ölmek üzere olan bir kurt varmış. Öyle zayıfmış ki kemikleri kısa tüylü kürkünden bile belli oluyormuş. Zar zor yürüyormuş. Yiyecek bulmaya da pek ümidi yokmuş. </a:t>
            </a:r>
            <a:r>
              <a:rPr lang="tr-TR" sz="2400" dirty="0" smtClean="0"/>
              <a:t>Bir </a:t>
            </a:r>
            <a:r>
              <a:rPr lang="tr-TR" sz="2400" dirty="0"/>
              <a:t>ağaca yaslanmışken bir köpek ona doğru yaklaşmış “Çok kötü görünüyorsun, çok uzun zamandır yemek yememiş gibisin.” demiş. </a:t>
            </a:r>
            <a:endParaRPr lang="tr-TR" sz="2400" dirty="0" smtClean="0"/>
          </a:p>
          <a:p>
            <a:pPr marL="0" indent="0">
              <a:buNone/>
            </a:pPr>
            <a:endParaRPr lang="tr-TR" sz="1200" dirty="0"/>
          </a:p>
          <a:p>
            <a:pPr marL="0" indent="0">
              <a:buNone/>
            </a:pPr>
            <a:r>
              <a:rPr lang="tr-TR" sz="2400" dirty="0"/>
              <a:t>“Doğru söylüyorsun.” demiş kurt. “Sen ve arkadaşların koyunları çok iyi koruduğunuz için uzun zamandır açım. Şimdi çok güçsüzüm ve yiyecek bulma konusunda ümitsizim. Sanırım yakında öleceğim</a:t>
            </a:r>
            <a:r>
              <a:rPr lang="tr-TR" sz="2400" dirty="0" smtClean="0"/>
              <a:t>.” </a:t>
            </a:r>
            <a:r>
              <a:rPr lang="tr-TR" sz="2400" dirty="0"/>
              <a:t>“O hâlde neden bize katılmıyorsun?” diye sormuş köpek. </a:t>
            </a:r>
            <a:endParaRPr lang="tr-TR" sz="2400" dirty="0" smtClean="0"/>
          </a:p>
          <a:p>
            <a:pPr marL="0" indent="0">
              <a:buNone/>
            </a:pPr>
            <a:endParaRPr lang="tr-TR" sz="2400" dirty="0"/>
          </a:p>
        </p:txBody>
      </p:sp>
      <p:sp>
        <p:nvSpPr>
          <p:cNvPr id="4" name="Sağ Ok 3"/>
          <p:cNvSpPr/>
          <p:nvPr/>
        </p:nvSpPr>
        <p:spPr bwMode="auto">
          <a:xfrm>
            <a:off x="7812360" y="6394305"/>
            <a:ext cx="720080" cy="404664"/>
          </a:xfrm>
          <a:prstGeom prst="rightArrow">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93858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81200" y="1124744"/>
            <a:ext cx="6934200" cy="5733256"/>
          </a:xfrm>
        </p:spPr>
        <p:txBody>
          <a:bodyPr/>
          <a:lstStyle/>
          <a:p>
            <a:pPr marL="0" indent="0">
              <a:buNone/>
            </a:pPr>
            <a:r>
              <a:rPr lang="tr-TR" sz="2400" dirty="0"/>
              <a:t>“Ben düzenli olarak çalışıyorum ve karnımı doyuruyorum. Sen de aynısını yapabilirsin. Bana yardım edersin ve beraber koyunları koruruz. Bu hepimiz için iyi bir anlaşma olur.” demiş </a:t>
            </a:r>
            <a:r>
              <a:rPr lang="tr-TR" sz="2400" dirty="0" smtClean="0"/>
              <a:t>köpek. Kurt</a:t>
            </a:r>
            <a:r>
              <a:rPr lang="tr-TR" sz="2400" dirty="0"/>
              <a:t>, </a:t>
            </a:r>
            <a:r>
              <a:rPr lang="tr-TR" sz="2400" dirty="0" smtClean="0"/>
              <a:t>köpeğin </a:t>
            </a:r>
            <a:r>
              <a:rPr lang="tr-TR" sz="2400" dirty="0"/>
              <a:t>haklı olduğuna karar vermiş. Birlikte köpeğin yaşadığı kulübeye doğru ilerlemeye başlamışlar. Fakat yürürken kurt, köpeğin boynundaki tüylerin azalmış, boynunun incelmiş olduğunu fark </a:t>
            </a:r>
            <a:r>
              <a:rPr lang="tr-TR" sz="2400" dirty="0" smtClean="0"/>
              <a:t>etmiş ve nedenini sormuş</a:t>
            </a:r>
            <a:r>
              <a:rPr lang="tr-TR" sz="2400" dirty="0"/>
              <a:t>. </a:t>
            </a:r>
            <a:endParaRPr lang="tr-TR" sz="2400" dirty="0" smtClean="0"/>
          </a:p>
          <a:p>
            <a:pPr marL="0" indent="0">
              <a:buNone/>
            </a:pPr>
            <a:endParaRPr lang="tr-TR" sz="1200" dirty="0" smtClean="0"/>
          </a:p>
          <a:p>
            <a:pPr marL="0" indent="0">
              <a:buNone/>
            </a:pPr>
            <a:r>
              <a:rPr lang="tr-TR" sz="2400" dirty="0"/>
              <a:t>“Bunun için endişelenme.” demiş köpek. “O boynuma bağladıkları tasmanın yeri, sahibim beni geceleri bağlar</a:t>
            </a:r>
            <a:r>
              <a:rPr lang="tr-TR" sz="2400" dirty="0" smtClean="0"/>
              <a:t>.”  “</a:t>
            </a:r>
            <a:r>
              <a:rPr lang="tr-TR" sz="2400" dirty="0"/>
              <a:t>Bağlamak” diye bağırmış kurt. “Öyleyse seninle gelirsem benim de boynuma tasma takıp bağlayacaklardır.” demiş kurt.</a:t>
            </a:r>
          </a:p>
          <a:p>
            <a:pPr marL="0" indent="0">
              <a:buNone/>
            </a:pPr>
            <a:endParaRPr lang="tr-TR" sz="2400" dirty="0"/>
          </a:p>
          <a:p>
            <a:pPr marL="0" indent="0">
              <a:buNone/>
            </a:pPr>
            <a:endParaRPr lang="tr-TR" sz="2400" dirty="0" smtClean="0"/>
          </a:p>
          <a:p>
            <a:pPr marL="0" indent="0">
              <a:buNone/>
            </a:pPr>
            <a:endParaRPr lang="tr-TR" sz="2400" dirty="0" smtClean="0"/>
          </a:p>
          <a:p>
            <a:pPr marL="0" indent="0">
              <a:buNone/>
            </a:pPr>
            <a:endParaRPr lang="tr-TR" sz="2400" dirty="0"/>
          </a:p>
        </p:txBody>
      </p:sp>
      <p:sp>
        <p:nvSpPr>
          <p:cNvPr id="4" name="Rectangle 2"/>
          <p:cNvSpPr txBox="1">
            <a:spLocks noChangeArrowheads="1"/>
          </p:cNvSpPr>
          <p:nvPr/>
        </p:nvSpPr>
        <p:spPr bwMode="auto">
          <a:xfrm>
            <a:off x="1998099" y="188640"/>
            <a:ext cx="6934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accent1"/>
                </a:solidFill>
                <a:latin typeface="+mj-lt"/>
                <a:ea typeface="+mj-ea"/>
                <a:cs typeface="+mj-cs"/>
              </a:defRPr>
            </a:lvl1pPr>
            <a:lvl2pPr algn="l" rtl="0" eaLnBrk="1" fontAlgn="base" hangingPunct="1">
              <a:spcBef>
                <a:spcPct val="0"/>
              </a:spcBef>
              <a:spcAft>
                <a:spcPct val="0"/>
              </a:spcAft>
              <a:defRPr sz="4400">
                <a:solidFill>
                  <a:schemeClr val="accent1"/>
                </a:solidFill>
                <a:latin typeface="Microsoft Sans Serif" pitchFamily="34" charset="0"/>
              </a:defRPr>
            </a:lvl2pPr>
            <a:lvl3pPr algn="l" rtl="0" eaLnBrk="1" fontAlgn="base" hangingPunct="1">
              <a:spcBef>
                <a:spcPct val="0"/>
              </a:spcBef>
              <a:spcAft>
                <a:spcPct val="0"/>
              </a:spcAft>
              <a:defRPr sz="4400">
                <a:solidFill>
                  <a:schemeClr val="accent1"/>
                </a:solidFill>
                <a:latin typeface="Microsoft Sans Serif" pitchFamily="34" charset="0"/>
              </a:defRPr>
            </a:lvl3pPr>
            <a:lvl4pPr algn="l" rtl="0" eaLnBrk="1" fontAlgn="base" hangingPunct="1">
              <a:spcBef>
                <a:spcPct val="0"/>
              </a:spcBef>
              <a:spcAft>
                <a:spcPct val="0"/>
              </a:spcAft>
              <a:defRPr sz="4400">
                <a:solidFill>
                  <a:schemeClr val="accent1"/>
                </a:solidFill>
                <a:latin typeface="Microsoft Sans Serif" pitchFamily="34" charset="0"/>
              </a:defRPr>
            </a:lvl4pPr>
            <a:lvl5pPr algn="l" rtl="0" eaLnBrk="1" fontAlgn="base" hangingPunct="1">
              <a:spcBef>
                <a:spcPct val="0"/>
              </a:spcBef>
              <a:spcAft>
                <a:spcPct val="0"/>
              </a:spcAft>
              <a:defRPr sz="4400">
                <a:solidFill>
                  <a:schemeClr val="accent1"/>
                </a:solidFill>
                <a:latin typeface="Microsoft Sans Serif" pitchFamily="34" charset="0"/>
              </a:defRPr>
            </a:lvl5pPr>
            <a:lvl6pPr marL="457200" algn="l" rtl="0" eaLnBrk="1" fontAlgn="base" hangingPunct="1">
              <a:spcBef>
                <a:spcPct val="0"/>
              </a:spcBef>
              <a:spcAft>
                <a:spcPct val="0"/>
              </a:spcAft>
              <a:defRPr sz="4400">
                <a:solidFill>
                  <a:schemeClr val="accent1"/>
                </a:solidFill>
                <a:latin typeface="Microsoft Sans Serif" pitchFamily="34" charset="0"/>
              </a:defRPr>
            </a:lvl6pPr>
            <a:lvl7pPr marL="914400" algn="l" rtl="0" eaLnBrk="1" fontAlgn="base" hangingPunct="1">
              <a:spcBef>
                <a:spcPct val="0"/>
              </a:spcBef>
              <a:spcAft>
                <a:spcPct val="0"/>
              </a:spcAft>
              <a:defRPr sz="4400">
                <a:solidFill>
                  <a:schemeClr val="accent1"/>
                </a:solidFill>
                <a:latin typeface="Microsoft Sans Serif" pitchFamily="34" charset="0"/>
              </a:defRPr>
            </a:lvl7pPr>
            <a:lvl8pPr marL="1371600" algn="l" rtl="0" eaLnBrk="1" fontAlgn="base" hangingPunct="1">
              <a:spcBef>
                <a:spcPct val="0"/>
              </a:spcBef>
              <a:spcAft>
                <a:spcPct val="0"/>
              </a:spcAft>
              <a:defRPr sz="4400">
                <a:solidFill>
                  <a:schemeClr val="accent1"/>
                </a:solidFill>
                <a:latin typeface="Microsoft Sans Serif" pitchFamily="34" charset="0"/>
              </a:defRPr>
            </a:lvl8pPr>
            <a:lvl9pPr marL="1828800" algn="l" rtl="0" eaLnBrk="1" fontAlgn="base" hangingPunct="1">
              <a:spcBef>
                <a:spcPct val="0"/>
              </a:spcBef>
              <a:spcAft>
                <a:spcPct val="0"/>
              </a:spcAft>
              <a:defRPr sz="4400">
                <a:solidFill>
                  <a:schemeClr val="accent1"/>
                </a:solidFill>
                <a:latin typeface="Microsoft Sans Serif" pitchFamily="34" charset="0"/>
              </a:defRPr>
            </a:lvl9pPr>
          </a:lstStyle>
          <a:p>
            <a:r>
              <a:rPr lang="en-US" altLang="tr-TR" sz="4000" b="1" kern="0" dirty="0" err="1" smtClean="0">
                <a:solidFill>
                  <a:schemeClr val="bg2"/>
                </a:solidFill>
                <a:latin typeface="Candara" panose="020E0502030303020204" pitchFamily="34" charset="0"/>
              </a:rPr>
              <a:t>Değer</a:t>
            </a:r>
            <a:r>
              <a:rPr lang="en-US" altLang="tr-TR" sz="4000" b="1" kern="0" dirty="0" smtClean="0">
                <a:solidFill>
                  <a:schemeClr val="bg2"/>
                </a:solidFill>
                <a:latin typeface="Candara" panose="020E0502030303020204" pitchFamily="34" charset="0"/>
              </a:rPr>
              <a:t> </a:t>
            </a:r>
            <a:r>
              <a:rPr lang="en-US" altLang="tr-TR" sz="4000" b="1" kern="0" dirty="0" err="1" smtClean="0">
                <a:solidFill>
                  <a:schemeClr val="bg2"/>
                </a:solidFill>
                <a:latin typeface="Candara" panose="020E0502030303020204" pitchFamily="34" charset="0"/>
              </a:rPr>
              <a:t>Analizi</a:t>
            </a:r>
            <a:r>
              <a:rPr lang="tr-TR" altLang="tr-TR" sz="4000" b="1" kern="0" dirty="0" smtClean="0">
                <a:solidFill>
                  <a:schemeClr val="bg2"/>
                </a:solidFill>
                <a:latin typeface="Candara" panose="020E0502030303020204" pitchFamily="34" charset="0"/>
              </a:rPr>
              <a:t> </a:t>
            </a:r>
            <a:br>
              <a:rPr lang="tr-TR" altLang="tr-TR" sz="4000" b="1" kern="0" dirty="0" smtClean="0">
                <a:solidFill>
                  <a:schemeClr val="bg2"/>
                </a:solidFill>
                <a:latin typeface="Candara" panose="020E0502030303020204" pitchFamily="34" charset="0"/>
              </a:rPr>
            </a:br>
            <a:r>
              <a:rPr lang="tr-TR" altLang="tr-TR" sz="4000" b="1" kern="0" dirty="0" smtClean="0">
                <a:solidFill>
                  <a:schemeClr val="bg2"/>
                </a:solidFill>
                <a:latin typeface="Candara" panose="020E0502030303020204" pitchFamily="34" charset="0"/>
              </a:rPr>
              <a:t>K</a:t>
            </a:r>
            <a:r>
              <a:rPr lang="tr-TR" sz="4000" b="1" kern="0" dirty="0" smtClean="0">
                <a:solidFill>
                  <a:schemeClr val="bg2"/>
                </a:solidFill>
                <a:latin typeface="Candara" panose="020E0502030303020204" pitchFamily="34" charset="0"/>
              </a:rPr>
              <a:t>öpek ve Kurt Öyküsü </a:t>
            </a:r>
            <a:endParaRPr lang="en-US" altLang="tr-TR" sz="4000" b="1" kern="0" dirty="0">
              <a:solidFill>
                <a:schemeClr val="bg2"/>
              </a:solidFill>
              <a:latin typeface="Candara" panose="020E0502030303020204" pitchFamily="34" charset="0"/>
            </a:endParaRPr>
          </a:p>
        </p:txBody>
      </p:sp>
      <p:sp>
        <p:nvSpPr>
          <p:cNvPr id="6" name="Sağ Ok 5"/>
          <p:cNvSpPr/>
          <p:nvPr/>
        </p:nvSpPr>
        <p:spPr bwMode="auto">
          <a:xfrm>
            <a:off x="7812360" y="6394305"/>
            <a:ext cx="720080" cy="404664"/>
          </a:xfrm>
          <a:prstGeom prst="rightArrow">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763815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81200" y="1124744"/>
            <a:ext cx="6934200" cy="5199856"/>
          </a:xfrm>
        </p:spPr>
        <p:txBody>
          <a:bodyPr/>
          <a:lstStyle/>
          <a:p>
            <a:pPr marL="0" indent="0">
              <a:buNone/>
            </a:pPr>
            <a:r>
              <a:rPr lang="tr-TR" sz="2400" dirty="0" smtClean="0"/>
              <a:t>“</a:t>
            </a:r>
            <a:r>
              <a:rPr lang="tr-TR" sz="2400" dirty="0"/>
              <a:t>Bu doğru!” diye cevap vermiş köpek. “Fakat buna sonra alışacaksın</a:t>
            </a:r>
            <a:r>
              <a:rPr lang="tr-TR" sz="2400" dirty="0" smtClean="0"/>
              <a:t>.”</a:t>
            </a:r>
          </a:p>
          <a:p>
            <a:pPr marL="0" indent="0">
              <a:buNone/>
            </a:pPr>
            <a:endParaRPr lang="tr-TR" sz="2400" dirty="0"/>
          </a:p>
          <a:p>
            <a:pPr marL="0" indent="0">
              <a:buNone/>
            </a:pPr>
            <a:r>
              <a:rPr lang="tr-TR" sz="2400" dirty="0"/>
              <a:t>“Fakat tasmayla bağlanırsam istediğim gibi yürüyüşe çıkamam ve koşmak istediğim yere koşamam.” demiş kurt. “Eğer seninle gelirsem özgür olamam.” ve </a:t>
            </a:r>
            <a:r>
              <a:rPr lang="tr-TR" sz="2400" dirty="0" smtClean="0"/>
              <a:t>kaçmaya </a:t>
            </a:r>
            <a:r>
              <a:rPr lang="tr-TR" sz="2400" dirty="0"/>
              <a:t>başlamış. </a:t>
            </a:r>
            <a:endParaRPr lang="tr-TR" sz="2400" dirty="0" smtClean="0"/>
          </a:p>
          <a:p>
            <a:pPr marL="0" indent="0">
              <a:buNone/>
            </a:pPr>
            <a:endParaRPr lang="tr-TR" sz="2400" dirty="0" smtClean="0"/>
          </a:p>
          <a:p>
            <a:pPr marL="0" indent="0">
              <a:buNone/>
            </a:pPr>
            <a:r>
              <a:rPr lang="tr-TR" sz="2400" dirty="0"/>
              <a:t>Köpek kurdun arkasından bağırmış. “Bekle geri dön, istediğim zaman istediğim her şeyi yapamıyorum. Ama ben sağlıklıyım ve uyumak için sıcak bir yerim var. Sen hayattan zevk alarak yaşamak için çok endişeleniyorsun. Ben senden daha </a:t>
            </a:r>
            <a:r>
              <a:rPr lang="tr-TR" sz="2400" dirty="0" err="1"/>
              <a:t>özgürüm.”demiş</a:t>
            </a:r>
            <a:r>
              <a:rPr lang="tr-TR" sz="2400" dirty="0"/>
              <a:t>. </a:t>
            </a:r>
          </a:p>
          <a:p>
            <a:pPr marL="0" indent="0">
              <a:buNone/>
            </a:pPr>
            <a:endParaRPr lang="tr-TR" sz="2400" dirty="0"/>
          </a:p>
        </p:txBody>
      </p:sp>
      <p:sp>
        <p:nvSpPr>
          <p:cNvPr id="4" name="Rectangle 2"/>
          <p:cNvSpPr txBox="1">
            <a:spLocks noChangeArrowheads="1"/>
          </p:cNvSpPr>
          <p:nvPr/>
        </p:nvSpPr>
        <p:spPr bwMode="auto">
          <a:xfrm>
            <a:off x="2002511" y="188640"/>
            <a:ext cx="6934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accent1"/>
                </a:solidFill>
                <a:latin typeface="+mj-lt"/>
                <a:ea typeface="+mj-ea"/>
                <a:cs typeface="+mj-cs"/>
              </a:defRPr>
            </a:lvl1pPr>
            <a:lvl2pPr algn="l" rtl="0" eaLnBrk="1" fontAlgn="base" hangingPunct="1">
              <a:spcBef>
                <a:spcPct val="0"/>
              </a:spcBef>
              <a:spcAft>
                <a:spcPct val="0"/>
              </a:spcAft>
              <a:defRPr sz="4400">
                <a:solidFill>
                  <a:schemeClr val="accent1"/>
                </a:solidFill>
                <a:latin typeface="Microsoft Sans Serif" pitchFamily="34" charset="0"/>
              </a:defRPr>
            </a:lvl2pPr>
            <a:lvl3pPr algn="l" rtl="0" eaLnBrk="1" fontAlgn="base" hangingPunct="1">
              <a:spcBef>
                <a:spcPct val="0"/>
              </a:spcBef>
              <a:spcAft>
                <a:spcPct val="0"/>
              </a:spcAft>
              <a:defRPr sz="4400">
                <a:solidFill>
                  <a:schemeClr val="accent1"/>
                </a:solidFill>
                <a:latin typeface="Microsoft Sans Serif" pitchFamily="34" charset="0"/>
              </a:defRPr>
            </a:lvl3pPr>
            <a:lvl4pPr algn="l" rtl="0" eaLnBrk="1" fontAlgn="base" hangingPunct="1">
              <a:spcBef>
                <a:spcPct val="0"/>
              </a:spcBef>
              <a:spcAft>
                <a:spcPct val="0"/>
              </a:spcAft>
              <a:defRPr sz="4400">
                <a:solidFill>
                  <a:schemeClr val="accent1"/>
                </a:solidFill>
                <a:latin typeface="Microsoft Sans Serif" pitchFamily="34" charset="0"/>
              </a:defRPr>
            </a:lvl4pPr>
            <a:lvl5pPr algn="l" rtl="0" eaLnBrk="1" fontAlgn="base" hangingPunct="1">
              <a:spcBef>
                <a:spcPct val="0"/>
              </a:spcBef>
              <a:spcAft>
                <a:spcPct val="0"/>
              </a:spcAft>
              <a:defRPr sz="4400">
                <a:solidFill>
                  <a:schemeClr val="accent1"/>
                </a:solidFill>
                <a:latin typeface="Microsoft Sans Serif" pitchFamily="34" charset="0"/>
              </a:defRPr>
            </a:lvl5pPr>
            <a:lvl6pPr marL="457200" algn="l" rtl="0" eaLnBrk="1" fontAlgn="base" hangingPunct="1">
              <a:spcBef>
                <a:spcPct val="0"/>
              </a:spcBef>
              <a:spcAft>
                <a:spcPct val="0"/>
              </a:spcAft>
              <a:defRPr sz="4400">
                <a:solidFill>
                  <a:schemeClr val="accent1"/>
                </a:solidFill>
                <a:latin typeface="Microsoft Sans Serif" pitchFamily="34" charset="0"/>
              </a:defRPr>
            </a:lvl6pPr>
            <a:lvl7pPr marL="914400" algn="l" rtl="0" eaLnBrk="1" fontAlgn="base" hangingPunct="1">
              <a:spcBef>
                <a:spcPct val="0"/>
              </a:spcBef>
              <a:spcAft>
                <a:spcPct val="0"/>
              </a:spcAft>
              <a:defRPr sz="4400">
                <a:solidFill>
                  <a:schemeClr val="accent1"/>
                </a:solidFill>
                <a:latin typeface="Microsoft Sans Serif" pitchFamily="34" charset="0"/>
              </a:defRPr>
            </a:lvl7pPr>
            <a:lvl8pPr marL="1371600" algn="l" rtl="0" eaLnBrk="1" fontAlgn="base" hangingPunct="1">
              <a:spcBef>
                <a:spcPct val="0"/>
              </a:spcBef>
              <a:spcAft>
                <a:spcPct val="0"/>
              </a:spcAft>
              <a:defRPr sz="4400">
                <a:solidFill>
                  <a:schemeClr val="accent1"/>
                </a:solidFill>
                <a:latin typeface="Microsoft Sans Serif" pitchFamily="34" charset="0"/>
              </a:defRPr>
            </a:lvl8pPr>
            <a:lvl9pPr marL="1828800" algn="l" rtl="0" eaLnBrk="1" fontAlgn="base" hangingPunct="1">
              <a:spcBef>
                <a:spcPct val="0"/>
              </a:spcBef>
              <a:spcAft>
                <a:spcPct val="0"/>
              </a:spcAft>
              <a:defRPr sz="4400">
                <a:solidFill>
                  <a:schemeClr val="accent1"/>
                </a:solidFill>
                <a:latin typeface="Microsoft Sans Serif" pitchFamily="34" charset="0"/>
              </a:defRPr>
            </a:lvl9pPr>
          </a:lstStyle>
          <a:p>
            <a:r>
              <a:rPr lang="en-US" altLang="tr-TR" sz="4000" b="1" kern="0" dirty="0" err="1" smtClean="0">
                <a:solidFill>
                  <a:schemeClr val="bg2"/>
                </a:solidFill>
                <a:latin typeface="Candara" panose="020E0502030303020204" pitchFamily="34" charset="0"/>
              </a:rPr>
              <a:t>Değer</a:t>
            </a:r>
            <a:r>
              <a:rPr lang="en-US" altLang="tr-TR" sz="4000" b="1" kern="0" dirty="0" smtClean="0">
                <a:solidFill>
                  <a:schemeClr val="bg2"/>
                </a:solidFill>
                <a:latin typeface="Candara" panose="020E0502030303020204" pitchFamily="34" charset="0"/>
              </a:rPr>
              <a:t> </a:t>
            </a:r>
            <a:r>
              <a:rPr lang="en-US" altLang="tr-TR" sz="4000" b="1" kern="0" dirty="0" err="1" smtClean="0">
                <a:solidFill>
                  <a:schemeClr val="bg2"/>
                </a:solidFill>
                <a:latin typeface="Candara" panose="020E0502030303020204" pitchFamily="34" charset="0"/>
              </a:rPr>
              <a:t>Analizi</a:t>
            </a:r>
            <a:r>
              <a:rPr lang="tr-TR" altLang="tr-TR" sz="4000" b="1" kern="0" dirty="0" smtClean="0">
                <a:solidFill>
                  <a:schemeClr val="bg2"/>
                </a:solidFill>
                <a:latin typeface="Candara" panose="020E0502030303020204" pitchFamily="34" charset="0"/>
              </a:rPr>
              <a:t> </a:t>
            </a:r>
            <a:br>
              <a:rPr lang="tr-TR" altLang="tr-TR" sz="4000" b="1" kern="0" dirty="0" smtClean="0">
                <a:solidFill>
                  <a:schemeClr val="bg2"/>
                </a:solidFill>
                <a:latin typeface="Candara" panose="020E0502030303020204" pitchFamily="34" charset="0"/>
              </a:rPr>
            </a:br>
            <a:r>
              <a:rPr lang="tr-TR" altLang="tr-TR" sz="4000" b="1" kern="0" dirty="0" smtClean="0">
                <a:solidFill>
                  <a:schemeClr val="bg2"/>
                </a:solidFill>
                <a:latin typeface="Candara" panose="020E0502030303020204" pitchFamily="34" charset="0"/>
              </a:rPr>
              <a:t>K</a:t>
            </a:r>
            <a:r>
              <a:rPr lang="tr-TR" sz="4000" b="1" kern="0" dirty="0" smtClean="0">
                <a:solidFill>
                  <a:schemeClr val="bg2"/>
                </a:solidFill>
                <a:latin typeface="Candara" panose="020E0502030303020204" pitchFamily="34" charset="0"/>
              </a:rPr>
              <a:t>öpek ve Kurt Öyküsü </a:t>
            </a:r>
            <a:endParaRPr lang="en-US" altLang="tr-TR" sz="4000" b="1" kern="0" dirty="0">
              <a:solidFill>
                <a:schemeClr val="bg2"/>
              </a:solidFill>
              <a:latin typeface="Candara" panose="020E0502030303020204" pitchFamily="34" charset="0"/>
            </a:endParaRPr>
          </a:p>
        </p:txBody>
      </p:sp>
      <p:sp>
        <p:nvSpPr>
          <p:cNvPr id="6" name="Sağ Ok 5"/>
          <p:cNvSpPr/>
          <p:nvPr/>
        </p:nvSpPr>
        <p:spPr bwMode="auto">
          <a:xfrm>
            <a:off x="7812360" y="6394305"/>
            <a:ext cx="720080" cy="404664"/>
          </a:xfrm>
          <a:prstGeom prst="rightArrow">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05167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81200" y="1124744"/>
            <a:ext cx="6934200" cy="5199856"/>
          </a:xfrm>
        </p:spPr>
        <p:txBody>
          <a:bodyPr/>
          <a:lstStyle/>
          <a:p>
            <a:pPr marL="0" indent="0">
              <a:buNone/>
            </a:pPr>
            <a:r>
              <a:rPr lang="tr-TR" sz="2400" dirty="0"/>
              <a:t>1</a:t>
            </a:r>
            <a:r>
              <a:rPr lang="tr-TR" sz="2400" dirty="0" smtClean="0"/>
              <a:t>. Köpeğin </a:t>
            </a:r>
            <a:r>
              <a:rPr lang="tr-TR" sz="2400" dirty="0"/>
              <a:t>değerleri nelerdir?</a:t>
            </a:r>
          </a:p>
          <a:p>
            <a:pPr marL="0" indent="0">
              <a:buNone/>
            </a:pPr>
            <a:r>
              <a:rPr lang="tr-TR" sz="2400" dirty="0"/>
              <a:t>2</a:t>
            </a:r>
            <a:r>
              <a:rPr lang="tr-TR" sz="2400" dirty="0" smtClean="0"/>
              <a:t>. Kurdun </a:t>
            </a:r>
            <a:r>
              <a:rPr lang="tr-TR" sz="2400" dirty="0"/>
              <a:t>değerleri nelerdir?</a:t>
            </a:r>
          </a:p>
          <a:p>
            <a:pPr marL="0" indent="0">
              <a:buNone/>
            </a:pPr>
            <a:r>
              <a:rPr lang="tr-TR" sz="2400" dirty="0"/>
              <a:t>3</a:t>
            </a:r>
            <a:r>
              <a:rPr lang="tr-TR" sz="2400" dirty="0" smtClean="0"/>
              <a:t>. Öğrencilerin </a:t>
            </a:r>
            <a:r>
              <a:rPr lang="tr-TR" sz="2400" dirty="0"/>
              <a:t>köpeğin değerlerini desteklemeleri için nedenleri nelerdir?</a:t>
            </a:r>
          </a:p>
          <a:p>
            <a:pPr marL="0" indent="0">
              <a:buNone/>
            </a:pPr>
            <a:r>
              <a:rPr lang="tr-TR" sz="2400" dirty="0"/>
              <a:t>4</a:t>
            </a:r>
            <a:r>
              <a:rPr lang="tr-TR" sz="2400" dirty="0" smtClean="0"/>
              <a:t>. Öğrencilerin </a:t>
            </a:r>
            <a:r>
              <a:rPr lang="tr-TR" sz="2400" dirty="0"/>
              <a:t>kurdun değerlerini desteklemeleri için nedenleri nelerdir?</a:t>
            </a:r>
          </a:p>
          <a:p>
            <a:pPr marL="0" indent="0">
              <a:buNone/>
            </a:pPr>
            <a:r>
              <a:rPr lang="tr-TR" sz="2400" dirty="0"/>
              <a:t>5</a:t>
            </a:r>
            <a:r>
              <a:rPr lang="tr-TR" sz="2400" dirty="0" smtClean="0"/>
              <a:t>. Kurdu </a:t>
            </a:r>
            <a:r>
              <a:rPr lang="tr-TR" sz="2400" dirty="0"/>
              <a:t>ve köpeği nasıl bir yaşam beklemektedir?</a:t>
            </a:r>
          </a:p>
          <a:p>
            <a:pPr marL="0" indent="0">
              <a:buNone/>
            </a:pPr>
            <a:r>
              <a:rPr lang="tr-TR" sz="2400" dirty="0"/>
              <a:t>6</a:t>
            </a:r>
            <a:r>
              <a:rPr lang="tr-TR" sz="2400" dirty="0" smtClean="0"/>
              <a:t>. Köpek </a:t>
            </a:r>
            <a:r>
              <a:rPr lang="tr-TR" sz="2400" dirty="0"/>
              <a:t>mi yoksa kurt mu doğru seçimi yapmıştır?</a:t>
            </a:r>
          </a:p>
          <a:p>
            <a:pPr marL="0" indent="0">
              <a:buNone/>
            </a:pPr>
            <a:r>
              <a:rPr lang="tr-TR" sz="2400" dirty="0"/>
              <a:t>7</a:t>
            </a:r>
            <a:r>
              <a:rPr lang="tr-TR" sz="2400" dirty="0" smtClean="0"/>
              <a:t>. Bu </a:t>
            </a:r>
            <a:r>
              <a:rPr lang="tr-TR" sz="2400" dirty="0"/>
              <a:t>tip bir değer çatışması hayatta nasıl karşımıza çıkabilir?</a:t>
            </a:r>
          </a:p>
          <a:p>
            <a:pPr marL="0" indent="0">
              <a:buNone/>
            </a:pPr>
            <a:r>
              <a:rPr lang="tr-TR" sz="2400" dirty="0"/>
              <a:t>8</a:t>
            </a:r>
            <a:r>
              <a:rPr lang="tr-TR" sz="2400" dirty="0" smtClean="0"/>
              <a:t>. Böyle </a:t>
            </a:r>
            <a:r>
              <a:rPr lang="tr-TR" sz="2400" dirty="0"/>
              <a:t>bir durumla karşılaştığımızda nasıl hareket etmeliyiz</a:t>
            </a:r>
            <a:r>
              <a:rPr lang="tr-TR" sz="2400" dirty="0" smtClean="0"/>
              <a:t>?    (MEB, 2005)</a:t>
            </a:r>
            <a:endParaRPr lang="tr-TR" sz="2400" dirty="0"/>
          </a:p>
        </p:txBody>
      </p:sp>
      <p:sp>
        <p:nvSpPr>
          <p:cNvPr id="5" name="Rectangle 2"/>
          <p:cNvSpPr txBox="1">
            <a:spLocks noChangeArrowheads="1"/>
          </p:cNvSpPr>
          <p:nvPr/>
        </p:nvSpPr>
        <p:spPr bwMode="auto">
          <a:xfrm>
            <a:off x="1981200" y="188640"/>
            <a:ext cx="6934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accent1"/>
                </a:solidFill>
                <a:latin typeface="+mj-lt"/>
                <a:ea typeface="+mj-ea"/>
                <a:cs typeface="+mj-cs"/>
              </a:defRPr>
            </a:lvl1pPr>
            <a:lvl2pPr algn="l" rtl="0" eaLnBrk="1" fontAlgn="base" hangingPunct="1">
              <a:spcBef>
                <a:spcPct val="0"/>
              </a:spcBef>
              <a:spcAft>
                <a:spcPct val="0"/>
              </a:spcAft>
              <a:defRPr sz="4400">
                <a:solidFill>
                  <a:schemeClr val="accent1"/>
                </a:solidFill>
                <a:latin typeface="Microsoft Sans Serif" pitchFamily="34" charset="0"/>
              </a:defRPr>
            </a:lvl2pPr>
            <a:lvl3pPr algn="l" rtl="0" eaLnBrk="1" fontAlgn="base" hangingPunct="1">
              <a:spcBef>
                <a:spcPct val="0"/>
              </a:spcBef>
              <a:spcAft>
                <a:spcPct val="0"/>
              </a:spcAft>
              <a:defRPr sz="4400">
                <a:solidFill>
                  <a:schemeClr val="accent1"/>
                </a:solidFill>
                <a:latin typeface="Microsoft Sans Serif" pitchFamily="34" charset="0"/>
              </a:defRPr>
            </a:lvl3pPr>
            <a:lvl4pPr algn="l" rtl="0" eaLnBrk="1" fontAlgn="base" hangingPunct="1">
              <a:spcBef>
                <a:spcPct val="0"/>
              </a:spcBef>
              <a:spcAft>
                <a:spcPct val="0"/>
              </a:spcAft>
              <a:defRPr sz="4400">
                <a:solidFill>
                  <a:schemeClr val="accent1"/>
                </a:solidFill>
                <a:latin typeface="Microsoft Sans Serif" pitchFamily="34" charset="0"/>
              </a:defRPr>
            </a:lvl4pPr>
            <a:lvl5pPr algn="l" rtl="0" eaLnBrk="1" fontAlgn="base" hangingPunct="1">
              <a:spcBef>
                <a:spcPct val="0"/>
              </a:spcBef>
              <a:spcAft>
                <a:spcPct val="0"/>
              </a:spcAft>
              <a:defRPr sz="4400">
                <a:solidFill>
                  <a:schemeClr val="accent1"/>
                </a:solidFill>
                <a:latin typeface="Microsoft Sans Serif" pitchFamily="34" charset="0"/>
              </a:defRPr>
            </a:lvl5pPr>
            <a:lvl6pPr marL="457200" algn="l" rtl="0" eaLnBrk="1" fontAlgn="base" hangingPunct="1">
              <a:spcBef>
                <a:spcPct val="0"/>
              </a:spcBef>
              <a:spcAft>
                <a:spcPct val="0"/>
              </a:spcAft>
              <a:defRPr sz="4400">
                <a:solidFill>
                  <a:schemeClr val="accent1"/>
                </a:solidFill>
                <a:latin typeface="Microsoft Sans Serif" pitchFamily="34" charset="0"/>
              </a:defRPr>
            </a:lvl6pPr>
            <a:lvl7pPr marL="914400" algn="l" rtl="0" eaLnBrk="1" fontAlgn="base" hangingPunct="1">
              <a:spcBef>
                <a:spcPct val="0"/>
              </a:spcBef>
              <a:spcAft>
                <a:spcPct val="0"/>
              </a:spcAft>
              <a:defRPr sz="4400">
                <a:solidFill>
                  <a:schemeClr val="accent1"/>
                </a:solidFill>
                <a:latin typeface="Microsoft Sans Serif" pitchFamily="34" charset="0"/>
              </a:defRPr>
            </a:lvl7pPr>
            <a:lvl8pPr marL="1371600" algn="l" rtl="0" eaLnBrk="1" fontAlgn="base" hangingPunct="1">
              <a:spcBef>
                <a:spcPct val="0"/>
              </a:spcBef>
              <a:spcAft>
                <a:spcPct val="0"/>
              </a:spcAft>
              <a:defRPr sz="4400">
                <a:solidFill>
                  <a:schemeClr val="accent1"/>
                </a:solidFill>
                <a:latin typeface="Microsoft Sans Serif" pitchFamily="34" charset="0"/>
              </a:defRPr>
            </a:lvl8pPr>
            <a:lvl9pPr marL="1828800" algn="l" rtl="0" eaLnBrk="1" fontAlgn="base" hangingPunct="1">
              <a:spcBef>
                <a:spcPct val="0"/>
              </a:spcBef>
              <a:spcAft>
                <a:spcPct val="0"/>
              </a:spcAft>
              <a:defRPr sz="4400">
                <a:solidFill>
                  <a:schemeClr val="accent1"/>
                </a:solidFill>
                <a:latin typeface="Microsoft Sans Serif" pitchFamily="34" charset="0"/>
              </a:defRPr>
            </a:lvl9pPr>
          </a:lstStyle>
          <a:p>
            <a:r>
              <a:rPr lang="en-US" altLang="tr-TR" sz="4000" b="1" kern="0" dirty="0" err="1" smtClean="0">
                <a:solidFill>
                  <a:schemeClr val="bg2"/>
                </a:solidFill>
                <a:latin typeface="Candara" panose="020E0502030303020204" pitchFamily="34" charset="0"/>
              </a:rPr>
              <a:t>Değer</a:t>
            </a:r>
            <a:r>
              <a:rPr lang="en-US" altLang="tr-TR" sz="4000" b="1" kern="0" dirty="0" smtClean="0">
                <a:solidFill>
                  <a:schemeClr val="bg2"/>
                </a:solidFill>
                <a:latin typeface="Candara" panose="020E0502030303020204" pitchFamily="34" charset="0"/>
              </a:rPr>
              <a:t> </a:t>
            </a:r>
            <a:r>
              <a:rPr lang="en-US" altLang="tr-TR" sz="4000" b="1" kern="0" dirty="0" err="1" smtClean="0">
                <a:solidFill>
                  <a:schemeClr val="bg2"/>
                </a:solidFill>
                <a:latin typeface="Candara" panose="020E0502030303020204" pitchFamily="34" charset="0"/>
              </a:rPr>
              <a:t>Analizi</a:t>
            </a:r>
            <a:r>
              <a:rPr lang="tr-TR" altLang="tr-TR" sz="4000" b="1" kern="0" dirty="0" smtClean="0">
                <a:solidFill>
                  <a:schemeClr val="bg2"/>
                </a:solidFill>
                <a:latin typeface="Candara" panose="020E0502030303020204" pitchFamily="34" charset="0"/>
              </a:rPr>
              <a:t> Soruları </a:t>
            </a:r>
            <a:br>
              <a:rPr lang="tr-TR" altLang="tr-TR" sz="4000" b="1" kern="0" dirty="0" smtClean="0">
                <a:solidFill>
                  <a:schemeClr val="bg2"/>
                </a:solidFill>
                <a:latin typeface="Candara" panose="020E0502030303020204" pitchFamily="34" charset="0"/>
              </a:rPr>
            </a:br>
            <a:r>
              <a:rPr lang="tr-TR" altLang="tr-TR" sz="4000" b="1" kern="0" dirty="0" smtClean="0">
                <a:solidFill>
                  <a:schemeClr val="bg2"/>
                </a:solidFill>
                <a:latin typeface="Candara" panose="020E0502030303020204" pitchFamily="34" charset="0"/>
              </a:rPr>
              <a:t>K</a:t>
            </a:r>
            <a:r>
              <a:rPr lang="tr-TR" sz="4000" b="1" kern="0" dirty="0" smtClean="0">
                <a:solidFill>
                  <a:schemeClr val="bg2"/>
                </a:solidFill>
                <a:latin typeface="Candara" panose="020E0502030303020204" pitchFamily="34" charset="0"/>
              </a:rPr>
              <a:t>öpek ve Kurt Öyküsü </a:t>
            </a:r>
            <a:endParaRPr lang="en-US" altLang="tr-TR" sz="4000" b="1" kern="0" dirty="0">
              <a:solidFill>
                <a:schemeClr val="bg2"/>
              </a:solidFill>
              <a:latin typeface="Candara" panose="020E0502030303020204" pitchFamily="34" charset="0"/>
            </a:endParaRPr>
          </a:p>
        </p:txBody>
      </p:sp>
    </p:spTree>
    <p:extLst>
      <p:ext uri="{BB962C8B-B14F-4D97-AF65-F5344CB8AC3E}">
        <p14:creationId xmlns:p14="http://schemas.microsoft.com/office/powerpoint/2010/main" val="409976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s-ES" altLang="tr-TR" sz="4000" b="1" dirty="0">
                <a:solidFill>
                  <a:schemeClr val="bg2"/>
                </a:solidFill>
                <a:latin typeface="Candara" panose="020E0502030303020204" pitchFamily="34" charset="0"/>
              </a:rPr>
              <a:t>GözlemYoluyla </a:t>
            </a:r>
            <a:r>
              <a:rPr lang="es-ES" altLang="tr-TR" sz="4000" b="1" dirty="0" smtClean="0">
                <a:solidFill>
                  <a:schemeClr val="bg2"/>
                </a:solidFill>
                <a:latin typeface="Candara" panose="020E0502030303020204" pitchFamily="34" charset="0"/>
              </a:rPr>
              <a:t>Öğrenme</a:t>
            </a:r>
            <a:endParaRPr lang="es-E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r>
              <a:rPr lang="tr-TR" sz="2800" dirty="0" err="1" smtClean="0"/>
              <a:t>Bandura</a:t>
            </a:r>
            <a:r>
              <a:rPr lang="tr-TR" sz="2800" dirty="0"/>
              <a:t>’ </a:t>
            </a:r>
            <a:r>
              <a:rPr lang="tr-TR" sz="2800" dirty="0" err="1"/>
              <a:t>nın</a:t>
            </a:r>
            <a:r>
              <a:rPr lang="tr-TR" sz="2800" dirty="0"/>
              <a:t> sosyal öğrenme kuramına dayanan bu yöntemde öğrencilerin değer öğretiminde aktif bir biçimde yaşantı geçirmeleri sağlanır. </a:t>
            </a:r>
            <a:endParaRPr lang="tr-TR" sz="2800" dirty="0" smtClean="0"/>
          </a:p>
          <a:p>
            <a:endParaRPr lang="tr-TR" sz="2800" dirty="0" smtClean="0"/>
          </a:p>
          <a:p>
            <a:r>
              <a:rPr lang="tr-TR" sz="2800" dirty="0" smtClean="0"/>
              <a:t>Öğrenciler </a:t>
            </a:r>
            <a:r>
              <a:rPr lang="tr-TR" sz="2800" dirty="0"/>
              <a:t>yaşamları süresince anne, baba, kardeş, öğretmen, arkadaş, akraba ve hatta televizyonda gördükleri aktörleri bile model almaktadırlar. </a:t>
            </a:r>
            <a:endParaRPr lang="tr-TR" sz="2800" dirty="0" smtClean="0"/>
          </a:p>
        </p:txBody>
      </p:sp>
    </p:spTree>
    <p:extLst>
      <p:ext uri="{BB962C8B-B14F-4D97-AF65-F5344CB8AC3E}">
        <p14:creationId xmlns:p14="http://schemas.microsoft.com/office/powerpoint/2010/main" val="2642919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s-ES" altLang="tr-TR" sz="4000" b="1" dirty="0">
                <a:solidFill>
                  <a:schemeClr val="bg2"/>
                </a:solidFill>
                <a:latin typeface="Candara" panose="020E0502030303020204" pitchFamily="34" charset="0"/>
              </a:rPr>
              <a:t>Model Analizi </a:t>
            </a:r>
          </a:p>
        </p:txBody>
      </p:sp>
      <p:sp>
        <p:nvSpPr>
          <p:cNvPr id="60419" name="Rectangle 3"/>
          <p:cNvSpPr>
            <a:spLocks noGrp="1" noChangeArrowheads="1"/>
          </p:cNvSpPr>
          <p:nvPr>
            <p:ph type="body" idx="1"/>
          </p:nvPr>
        </p:nvSpPr>
        <p:spPr>
          <a:xfrm>
            <a:off x="1981200" y="1124744"/>
            <a:ext cx="6934200" cy="5199856"/>
          </a:xfrm>
        </p:spPr>
        <p:txBody>
          <a:bodyPr/>
          <a:lstStyle/>
          <a:p>
            <a:r>
              <a:rPr lang="tr-TR" sz="2800" dirty="0"/>
              <a:t>Model analizi etkinliği yoluyla öğrenciler kendilerine yakın hissettikleri rol modellerini seçerler, bu modellerin hangi değerlerinin ön plana çıktığını belirlerler ve bu değerlerin kendilerine olan etkisini  analiz ederler. </a:t>
            </a:r>
            <a:endParaRPr lang="tr-TR" sz="2800" dirty="0" smtClean="0"/>
          </a:p>
          <a:p>
            <a:endParaRPr lang="tr-TR" sz="2800" dirty="0"/>
          </a:p>
          <a:p>
            <a:r>
              <a:rPr lang="tr-TR" sz="2800" dirty="0" smtClean="0"/>
              <a:t>Bu </a:t>
            </a:r>
            <a:r>
              <a:rPr lang="tr-TR" sz="2800" dirty="0"/>
              <a:t>şekilde yeni değerler geliştirirler ve </a:t>
            </a:r>
            <a:r>
              <a:rPr lang="tr-TR" sz="2800" dirty="0" err="1"/>
              <a:t>varolan</a:t>
            </a:r>
            <a:r>
              <a:rPr lang="tr-TR" sz="2800" dirty="0"/>
              <a:t> değerleri hakkında farkındalık sahibi olurlar.  </a:t>
            </a:r>
          </a:p>
        </p:txBody>
      </p:sp>
    </p:spTree>
    <p:extLst>
      <p:ext uri="{BB962C8B-B14F-4D97-AF65-F5344CB8AC3E}">
        <p14:creationId xmlns:p14="http://schemas.microsoft.com/office/powerpoint/2010/main" val="2624957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s-ES" altLang="tr-TR" sz="4000" b="1" dirty="0">
                <a:solidFill>
                  <a:schemeClr val="bg2"/>
                </a:solidFill>
                <a:latin typeface="Candara" panose="020E0502030303020204" pitchFamily="34" charset="0"/>
              </a:rPr>
              <a:t>Model Analizi </a:t>
            </a:r>
          </a:p>
        </p:txBody>
      </p:sp>
      <p:graphicFrame>
        <p:nvGraphicFramePr>
          <p:cNvPr id="2" name="Tablo 1"/>
          <p:cNvGraphicFramePr>
            <a:graphicFrameLocks noGrp="1"/>
          </p:cNvGraphicFramePr>
          <p:nvPr>
            <p:extLst>
              <p:ext uri="{D42A27DB-BD31-4B8C-83A1-F6EECF244321}">
                <p14:modId xmlns:p14="http://schemas.microsoft.com/office/powerpoint/2010/main" val="461104424"/>
              </p:ext>
            </p:extLst>
          </p:nvPr>
        </p:nvGraphicFramePr>
        <p:xfrm>
          <a:off x="2051720" y="1268760"/>
          <a:ext cx="6912769" cy="4362434"/>
        </p:xfrm>
        <a:graphic>
          <a:graphicData uri="http://schemas.openxmlformats.org/drawingml/2006/table">
            <a:tbl>
              <a:tblPr>
                <a:tableStyleId>{B301B821-A1FF-4177-AEE7-76D212191A09}</a:tableStyleId>
              </a:tblPr>
              <a:tblGrid>
                <a:gridCol w="1834000"/>
                <a:gridCol w="1975077"/>
                <a:gridCol w="3103692"/>
              </a:tblGrid>
              <a:tr h="872672">
                <a:tc>
                  <a:txBody>
                    <a:bodyPr/>
                    <a:lstStyle/>
                    <a:p>
                      <a:pPr algn="ctr">
                        <a:spcAft>
                          <a:spcPts val="0"/>
                        </a:spcAft>
                      </a:pPr>
                      <a:r>
                        <a:rPr lang="tr-TR" sz="2200" b="1" dirty="0">
                          <a:effectLst/>
                        </a:rPr>
                        <a:t>Model alınan kişi</a:t>
                      </a:r>
                      <a:endParaRPr lang="tr-TR" sz="2200" b="1" dirty="0">
                        <a:effectLst/>
                        <a:latin typeface="Candara" panose="020E0502030303020204" pitchFamily="34" charset="0"/>
                        <a:ea typeface="Times New Roman"/>
                      </a:endParaRPr>
                    </a:p>
                  </a:txBody>
                  <a:tcPr marL="44450" marR="44450" marT="0" marB="0" anchor="ctr">
                    <a:solidFill>
                      <a:schemeClr val="accent2">
                        <a:lumMod val="20000"/>
                        <a:lumOff val="80000"/>
                      </a:schemeClr>
                    </a:solidFill>
                  </a:tcPr>
                </a:tc>
                <a:tc>
                  <a:txBody>
                    <a:bodyPr/>
                    <a:lstStyle/>
                    <a:p>
                      <a:pPr algn="ctr">
                        <a:spcAft>
                          <a:spcPts val="0"/>
                        </a:spcAft>
                      </a:pPr>
                      <a:r>
                        <a:rPr lang="tr-TR" sz="2200" b="1" dirty="0" smtClean="0">
                          <a:effectLst/>
                        </a:rPr>
                        <a:t>Kişilik/</a:t>
                      </a:r>
                    </a:p>
                    <a:p>
                      <a:pPr algn="ctr">
                        <a:spcAft>
                          <a:spcPts val="0"/>
                        </a:spcAft>
                      </a:pPr>
                      <a:r>
                        <a:rPr lang="tr-TR" sz="2200" b="1" dirty="0" smtClean="0">
                          <a:effectLst/>
                        </a:rPr>
                        <a:t>Karakter </a:t>
                      </a:r>
                      <a:r>
                        <a:rPr lang="tr-TR" sz="2200" b="1" dirty="0">
                          <a:effectLst/>
                        </a:rPr>
                        <a:t>Özelliği</a:t>
                      </a:r>
                      <a:endParaRPr lang="tr-TR" sz="2200" b="1" dirty="0">
                        <a:effectLst/>
                        <a:latin typeface="Candara" panose="020E0502030303020204" pitchFamily="34" charset="0"/>
                        <a:ea typeface="Times New Roman"/>
                      </a:endParaRPr>
                    </a:p>
                  </a:txBody>
                  <a:tcPr marL="44450" marR="44450" marT="0" marB="0" anchor="ctr">
                    <a:solidFill>
                      <a:schemeClr val="accent2">
                        <a:lumMod val="20000"/>
                        <a:lumOff val="80000"/>
                      </a:schemeClr>
                    </a:solidFill>
                  </a:tcPr>
                </a:tc>
                <a:tc>
                  <a:txBody>
                    <a:bodyPr/>
                    <a:lstStyle/>
                    <a:p>
                      <a:pPr algn="ctr">
                        <a:spcAft>
                          <a:spcPts val="0"/>
                        </a:spcAft>
                      </a:pPr>
                      <a:r>
                        <a:rPr lang="tr-TR" sz="2200" b="1" dirty="0">
                          <a:effectLst/>
                        </a:rPr>
                        <a:t>Oluşan etki</a:t>
                      </a:r>
                      <a:endParaRPr lang="tr-TR" sz="2200" b="1" dirty="0">
                        <a:effectLst/>
                        <a:latin typeface="Candara" panose="020E0502030303020204" pitchFamily="34" charset="0"/>
                        <a:ea typeface="Times New Roman"/>
                      </a:endParaRPr>
                    </a:p>
                  </a:txBody>
                  <a:tcPr marL="44450" marR="44450" marT="0" marB="0" anchor="ctr">
                    <a:solidFill>
                      <a:schemeClr val="accent2">
                        <a:lumMod val="20000"/>
                        <a:lumOff val="80000"/>
                      </a:schemeClr>
                    </a:solidFill>
                  </a:tcPr>
                </a:tc>
              </a:tr>
              <a:tr h="679975">
                <a:tc>
                  <a:txBody>
                    <a:bodyPr/>
                    <a:lstStyle/>
                    <a:p>
                      <a:pPr algn="ctr">
                        <a:spcAft>
                          <a:spcPts val="0"/>
                        </a:spcAft>
                      </a:pPr>
                      <a:r>
                        <a:rPr lang="tr-TR" sz="2400" dirty="0" smtClean="0">
                          <a:effectLst/>
                        </a:rPr>
                        <a:t>Babam</a:t>
                      </a:r>
                      <a:endParaRPr lang="tr-TR" sz="2400" dirty="0">
                        <a:effectLst/>
                        <a:latin typeface="Candara" panose="020E0502030303020204" pitchFamily="34" charset="0"/>
                        <a:ea typeface="Times New Roman"/>
                      </a:endParaRPr>
                    </a:p>
                  </a:txBody>
                  <a:tcPr marL="44450" marR="44450" marT="0" marB="0" anchor="ctr">
                    <a:solidFill>
                      <a:srgbClr val="92D050">
                        <a:tint val="66000"/>
                        <a:satMod val="160000"/>
                      </a:srgbClr>
                    </a:solidFill>
                  </a:tcPr>
                </a:tc>
                <a:tc>
                  <a:txBody>
                    <a:bodyPr/>
                    <a:lstStyle/>
                    <a:p>
                      <a:pPr algn="ctr">
                        <a:spcAft>
                          <a:spcPts val="0"/>
                        </a:spcAft>
                      </a:pPr>
                      <a:r>
                        <a:rPr lang="tr-TR" sz="2400" dirty="0" smtClean="0">
                          <a:effectLst/>
                        </a:rPr>
                        <a:t>Güvenilir</a:t>
                      </a:r>
                      <a:endParaRPr lang="tr-TR" sz="2400" dirty="0">
                        <a:effectLst/>
                      </a:endParaRPr>
                    </a:p>
                  </a:txBody>
                  <a:tcPr marL="44450" marR="44450" marT="0" marB="0" anchor="ctr">
                    <a:solidFill>
                      <a:srgbClr val="92D050">
                        <a:tint val="66000"/>
                        <a:satMod val="160000"/>
                      </a:srgbClr>
                    </a:solidFill>
                  </a:tcPr>
                </a:tc>
                <a:tc>
                  <a:txBody>
                    <a:bodyPr/>
                    <a:lstStyle/>
                    <a:p>
                      <a:pPr algn="l">
                        <a:spcAft>
                          <a:spcPts val="0"/>
                        </a:spcAft>
                      </a:pPr>
                      <a:r>
                        <a:rPr lang="tr-TR" sz="2400" dirty="0" smtClean="0">
                          <a:effectLst/>
                        </a:rPr>
                        <a:t>Güvenilir</a:t>
                      </a:r>
                      <a:r>
                        <a:rPr lang="tr-TR" sz="2400" baseline="0" dirty="0" smtClean="0">
                          <a:effectLst/>
                        </a:rPr>
                        <a:t> </a:t>
                      </a:r>
                      <a:r>
                        <a:rPr lang="tr-TR" sz="2400" dirty="0" smtClean="0">
                          <a:effectLst/>
                        </a:rPr>
                        <a:t>olmanın </a:t>
                      </a:r>
                      <a:r>
                        <a:rPr lang="tr-TR" sz="2400" dirty="0">
                          <a:effectLst/>
                        </a:rPr>
                        <a:t>önemini öğrendim</a:t>
                      </a:r>
                      <a:r>
                        <a:rPr lang="tr-TR" sz="2400" dirty="0" smtClean="0">
                          <a:effectLst/>
                        </a:rPr>
                        <a:t>.</a:t>
                      </a:r>
                      <a:endParaRPr lang="tr-TR" sz="2400" dirty="0">
                        <a:effectLst/>
                      </a:endParaRPr>
                    </a:p>
                  </a:txBody>
                  <a:tcPr marL="44450" marR="44450" marT="0" marB="0">
                    <a:solidFill>
                      <a:srgbClr val="92D050">
                        <a:tint val="66000"/>
                        <a:satMod val="160000"/>
                      </a:srgbClr>
                    </a:solidFill>
                  </a:tcPr>
                </a:tc>
              </a:tr>
              <a:tr h="952006">
                <a:tc>
                  <a:txBody>
                    <a:bodyPr/>
                    <a:lstStyle/>
                    <a:p>
                      <a:pPr algn="ctr">
                        <a:spcAft>
                          <a:spcPts val="0"/>
                        </a:spcAft>
                      </a:pPr>
                      <a:r>
                        <a:rPr lang="tr-TR" sz="2400" dirty="0" smtClean="0">
                          <a:effectLst/>
                        </a:rPr>
                        <a:t>Ayşe </a:t>
                      </a:r>
                      <a:endParaRPr lang="tr-TR" sz="2400" dirty="0">
                        <a:effectLst/>
                        <a:latin typeface="Candara" panose="020E0502030303020204" pitchFamily="34" charset="0"/>
                        <a:ea typeface="Times New Roman"/>
                      </a:endParaRPr>
                    </a:p>
                  </a:txBody>
                  <a:tcPr marL="44450" marR="44450" marT="0" marB="0" anchor="ctr">
                    <a:solidFill>
                      <a:srgbClr val="92D050">
                        <a:tint val="66000"/>
                        <a:satMod val="160000"/>
                      </a:srgbClr>
                    </a:solidFill>
                  </a:tcPr>
                </a:tc>
                <a:tc>
                  <a:txBody>
                    <a:bodyPr/>
                    <a:lstStyle/>
                    <a:p>
                      <a:pPr algn="ctr">
                        <a:spcAft>
                          <a:spcPts val="0"/>
                        </a:spcAft>
                      </a:pPr>
                      <a:r>
                        <a:rPr lang="tr-TR" sz="2400" dirty="0" smtClean="0">
                          <a:effectLst/>
                        </a:rPr>
                        <a:t>Saygıdeğer </a:t>
                      </a:r>
                      <a:endParaRPr lang="tr-TR" sz="2400" dirty="0">
                        <a:effectLst/>
                        <a:latin typeface="Candara" panose="020E0502030303020204" pitchFamily="34" charset="0"/>
                        <a:ea typeface="Times New Roman"/>
                      </a:endParaRPr>
                    </a:p>
                  </a:txBody>
                  <a:tcPr marL="44450" marR="44450" marT="0" marB="0" anchor="ctr">
                    <a:solidFill>
                      <a:srgbClr val="92D050">
                        <a:tint val="66000"/>
                        <a:satMod val="160000"/>
                      </a:srgbClr>
                    </a:solidFill>
                  </a:tcPr>
                </a:tc>
                <a:tc>
                  <a:txBody>
                    <a:bodyPr/>
                    <a:lstStyle/>
                    <a:p>
                      <a:pPr algn="l">
                        <a:spcAft>
                          <a:spcPts val="0"/>
                        </a:spcAft>
                      </a:pPr>
                      <a:r>
                        <a:rPr lang="tr-TR" sz="2400" dirty="0" smtClean="0">
                          <a:effectLst/>
                        </a:rPr>
                        <a:t>Saygı gördüğümde mutlu olduğumu öğrendim.</a:t>
                      </a:r>
                      <a:endParaRPr lang="tr-TR" sz="2400" dirty="0">
                        <a:effectLst/>
                        <a:latin typeface="Candara" panose="020E0502030303020204" pitchFamily="34" charset="0"/>
                        <a:ea typeface="Times New Roman"/>
                      </a:endParaRPr>
                    </a:p>
                  </a:txBody>
                  <a:tcPr marL="44450" marR="44450" marT="0" marB="0">
                    <a:solidFill>
                      <a:srgbClr val="92D050">
                        <a:tint val="66000"/>
                        <a:satMod val="160000"/>
                      </a:srgbClr>
                    </a:solidFill>
                  </a:tcPr>
                </a:tc>
              </a:tr>
              <a:tr h="1527794">
                <a:tc>
                  <a:txBody>
                    <a:bodyPr/>
                    <a:lstStyle/>
                    <a:p>
                      <a:pPr algn="just">
                        <a:spcAft>
                          <a:spcPts val="0"/>
                        </a:spcAft>
                      </a:pPr>
                      <a:endParaRPr lang="tr-TR" sz="2400" dirty="0" smtClean="0">
                        <a:effectLst/>
                      </a:endParaRPr>
                    </a:p>
                    <a:p>
                      <a:pPr algn="just">
                        <a:spcAft>
                          <a:spcPts val="0"/>
                        </a:spcAft>
                      </a:pPr>
                      <a:r>
                        <a:rPr lang="tr-TR" sz="2400" dirty="0" smtClean="0">
                          <a:effectLst/>
                        </a:rPr>
                        <a:t>....................</a:t>
                      </a:r>
                      <a:endParaRPr lang="tr-TR" sz="2400" dirty="0">
                        <a:effectLst/>
                        <a:latin typeface="Candara" panose="020E0502030303020204" pitchFamily="34" charset="0"/>
                        <a:ea typeface="Times New Roman"/>
                      </a:endParaRPr>
                    </a:p>
                  </a:txBody>
                  <a:tcPr marL="44450" marR="44450" marT="0" marB="0">
                    <a:solidFill>
                      <a:srgbClr val="92D050">
                        <a:tint val="66000"/>
                        <a:satMod val="160000"/>
                      </a:srgbClr>
                    </a:solidFill>
                  </a:tcPr>
                </a:tc>
                <a:tc>
                  <a:txBody>
                    <a:bodyPr/>
                    <a:lstStyle/>
                    <a:p>
                      <a:pPr algn="just">
                        <a:spcAft>
                          <a:spcPts val="0"/>
                        </a:spcAft>
                      </a:pPr>
                      <a:endParaRPr lang="tr-TR" sz="2400" dirty="0" smtClean="0">
                        <a:effectLst/>
                      </a:endParaRPr>
                    </a:p>
                    <a:p>
                      <a:pPr algn="just">
                        <a:spcAft>
                          <a:spcPts val="0"/>
                        </a:spcAft>
                      </a:pPr>
                      <a:r>
                        <a:rPr lang="tr-TR" sz="2400" dirty="0" smtClean="0">
                          <a:effectLst/>
                        </a:rPr>
                        <a:t>....................</a:t>
                      </a:r>
                      <a:endParaRPr lang="tr-TR" sz="2400" dirty="0">
                        <a:effectLst/>
                        <a:latin typeface="Candara" panose="020E0502030303020204" pitchFamily="34" charset="0"/>
                        <a:ea typeface="Times New Roman"/>
                      </a:endParaRPr>
                    </a:p>
                  </a:txBody>
                  <a:tcPr marL="44450" marR="44450" marT="0" marB="0">
                    <a:solidFill>
                      <a:srgbClr val="92D050">
                        <a:tint val="66000"/>
                        <a:satMod val="160000"/>
                      </a:srgbClr>
                    </a:solidFill>
                  </a:tcPr>
                </a:tc>
                <a:tc>
                  <a:txBody>
                    <a:bodyPr/>
                    <a:lstStyle/>
                    <a:p>
                      <a:pPr algn="just">
                        <a:spcAft>
                          <a:spcPts val="0"/>
                        </a:spcAft>
                      </a:pPr>
                      <a:endParaRPr lang="tr-TR" sz="2400" dirty="0" smtClean="0">
                        <a:effectLst/>
                        <a:latin typeface="Candara" panose="020E0502030303020204" pitchFamily="34" charset="0"/>
                        <a:ea typeface="Times New Roman"/>
                      </a:endParaRPr>
                    </a:p>
                    <a:p>
                      <a:pPr algn="just">
                        <a:spcAft>
                          <a:spcPts val="0"/>
                        </a:spcAft>
                      </a:pPr>
                      <a:r>
                        <a:rPr lang="tr-TR" sz="2400" dirty="0" smtClean="0">
                          <a:effectLst/>
                        </a:rPr>
                        <a:t>................................... </a:t>
                      </a:r>
                      <a:endParaRPr lang="tr-TR" sz="2400" dirty="0">
                        <a:effectLst/>
                        <a:latin typeface="Candara" panose="020E0502030303020204" pitchFamily="34" charset="0"/>
                        <a:ea typeface="Times New Roman"/>
                      </a:endParaRPr>
                    </a:p>
                  </a:txBody>
                  <a:tcPr marL="44450" marR="44450" marT="0" marB="0">
                    <a:solidFill>
                      <a:srgbClr val="92D050">
                        <a:tint val="66000"/>
                        <a:satMod val="160000"/>
                      </a:srgbClr>
                    </a:solidFill>
                  </a:tcPr>
                </a:tc>
              </a:tr>
            </a:tbl>
          </a:graphicData>
        </a:graphic>
      </p:graphicFrame>
      <p:sp>
        <p:nvSpPr>
          <p:cNvPr id="4" name="Metin kutusu 3"/>
          <p:cNvSpPr txBox="1"/>
          <p:nvPr/>
        </p:nvSpPr>
        <p:spPr>
          <a:xfrm>
            <a:off x="2267744" y="6021288"/>
            <a:ext cx="2952328" cy="461665"/>
          </a:xfrm>
          <a:prstGeom prst="rect">
            <a:avLst/>
          </a:prstGeom>
          <a:noFill/>
        </p:spPr>
        <p:txBody>
          <a:bodyPr wrap="square" rtlCol="0">
            <a:spAutoFit/>
          </a:bodyPr>
          <a:lstStyle/>
          <a:p>
            <a:pPr algn="l"/>
            <a:r>
              <a:rPr lang="tr-TR" dirty="0" smtClean="0"/>
              <a:t>MEB (2005)</a:t>
            </a:r>
            <a:endParaRPr lang="tr-TR" dirty="0"/>
          </a:p>
        </p:txBody>
      </p:sp>
    </p:spTree>
    <p:extLst>
      <p:ext uri="{BB962C8B-B14F-4D97-AF65-F5344CB8AC3E}">
        <p14:creationId xmlns:p14="http://schemas.microsoft.com/office/powerpoint/2010/main" val="1395531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tr-TR" altLang="tr-TR" sz="4000" b="1" dirty="0" smtClean="0">
                <a:solidFill>
                  <a:schemeClr val="bg2"/>
                </a:solidFill>
                <a:latin typeface="Candara" panose="020E0502030303020204" pitchFamily="34" charset="0"/>
              </a:rPr>
              <a:t>Kaynakça</a:t>
            </a:r>
            <a:endParaRPr lang="es-ES" altLang="tr-TR" sz="4000" b="1" dirty="0">
              <a:solidFill>
                <a:schemeClr val="bg2"/>
              </a:solidFill>
              <a:latin typeface="Candara" panose="020E0502030303020204" pitchFamily="34" charset="0"/>
            </a:endParaRPr>
          </a:p>
        </p:txBody>
      </p:sp>
      <p:sp>
        <p:nvSpPr>
          <p:cNvPr id="5" name="Rectangle 3"/>
          <p:cNvSpPr txBox="1">
            <a:spLocks noChangeArrowheads="1"/>
          </p:cNvSpPr>
          <p:nvPr/>
        </p:nvSpPr>
        <p:spPr bwMode="auto">
          <a:xfrm>
            <a:off x="1981200" y="1124744"/>
            <a:ext cx="6934200" cy="519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tr-TR" sz="2800" dirty="0" smtClean="0"/>
              <a:t>MEB </a:t>
            </a:r>
            <a:r>
              <a:rPr lang="tr-TR" sz="2800" dirty="0"/>
              <a:t>(2005). İlköğretim Sosyal Bilgiler Dersi Öğretim Programı Ve Kılavuzu, Ankara: Devlet Kitapları Müdürlüğü Basımevi</a:t>
            </a:r>
            <a:r>
              <a:rPr lang="tr-TR" sz="2800" dirty="0" smtClean="0"/>
              <a:t>.</a:t>
            </a:r>
          </a:p>
          <a:p>
            <a:endParaRPr lang="tr-TR" sz="2800" kern="0" dirty="0"/>
          </a:p>
          <a:p>
            <a:r>
              <a:rPr lang="tr-TR" sz="2800" kern="0" dirty="0" smtClean="0"/>
              <a:t>Kocabıyık, B. (2015). </a:t>
            </a:r>
            <a:r>
              <a:rPr lang="tr-TR" sz="2800" dirty="0" smtClean="0"/>
              <a:t>Ahlaki ikilem yaklaşımına dayalı öğretimin öğrencilere adil olma değerinin kazandırılma etkisi (yedinci sınıf örneği), Yayınlanmamış Yüksek Lisans Tezi</a:t>
            </a:r>
            <a:r>
              <a:rPr lang="tr-TR" sz="2800" dirty="0"/>
              <a:t>, </a:t>
            </a:r>
            <a:r>
              <a:rPr lang="tr-TR" sz="2800" dirty="0" smtClean="0"/>
              <a:t>Muğla Sıtkı Koçman Üniversitesi </a:t>
            </a:r>
            <a:endParaRPr lang="tr-TR" sz="2800" kern="0" dirty="0"/>
          </a:p>
        </p:txBody>
      </p:sp>
    </p:spTree>
    <p:extLst>
      <p:ext uri="{BB962C8B-B14F-4D97-AF65-F5344CB8AC3E}">
        <p14:creationId xmlns:p14="http://schemas.microsoft.com/office/powerpoint/2010/main" val="3210678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81200" y="3140968"/>
            <a:ext cx="6934200" cy="3888432"/>
          </a:xfrm>
        </p:spPr>
        <p:txBody>
          <a:bodyPr/>
          <a:lstStyle/>
          <a:p>
            <a:pPr algn="ctr">
              <a:buFont typeface="Wingdings" panose="05000000000000000000" pitchFamily="2" charset="2"/>
              <a:buNone/>
            </a:pPr>
            <a:r>
              <a:rPr lang="tr-TR" altLang="tr-TR" sz="2800" b="1" dirty="0"/>
              <a:t>	Tanımları verilen </a:t>
            </a:r>
            <a:r>
              <a:rPr lang="tr-TR" altLang="tr-TR" sz="2800" b="1" dirty="0" smtClean="0"/>
              <a:t>değerleri sosyal </a:t>
            </a:r>
            <a:r>
              <a:rPr lang="tr-TR" altLang="tr-TR" sz="2800" b="1" dirty="0"/>
              <a:t>bilgiler/tarih derslerinde geliştirmek için kısa birer etkinlik planlayınız. </a:t>
            </a:r>
          </a:p>
        </p:txBody>
      </p:sp>
      <p:sp>
        <p:nvSpPr>
          <p:cNvPr id="4" name="Metin kutusu 18"/>
          <p:cNvSpPr txBox="1"/>
          <p:nvPr/>
        </p:nvSpPr>
        <p:spPr>
          <a:xfrm>
            <a:off x="3543099" y="829657"/>
            <a:ext cx="4025461" cy="215444"/>
          </a:xfrm>
          <a:prstGeom prst="rect">
            <a:avLst/>
          </a:prstGeom>
          <a:solidFill>
            <a:schemeClr val="bg1"/>
          </a:solidFill>
        </p:spPr>
        <p:txBody>
          <a:bodyPr wrap="none" rtlCol="0">
            <a:spAutoFit/>
          </a:bodyPr>
          <a:lstStyle/>
          <a:p>
            <a:r>
              <a:rPr lang="tr-TR" sz="800" b="1" dirty="0" smtClean="0">
                <a:solidFill>
                  <a:schemeClr val="bg2">
                    <a:lumMod val="50000"/>
                  </a:schemeClr>
                </a:solidFill>
              </a:rPr>
              <a:t>Bu proje Avrupa Birliği ve Türkiye Cumhuriyeti tarafından finanse edilmektedir</a:t>
            </a:r>
            <a:endParaRPr lang="tr-TR" sz="800" b="1" dirty="0">
              <a:solidFill>
                <a:schemeClr val="bg2">
                  <a:lumMod val="50000"/>
                </a:schemeClr>
              </a:solidFill>
            </a:endParaRPr>
          </a:p>
        </p:txBody>
      </p:sp>
      <p:pic>
        <p:nvPicPr>
          <p:cNvPr id="5" name="Picture 10" descr="http://civilsocietydialogue.org/wp-content/uploads/2014/11/ab-tr_ENG.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 r="3078" b="18995"/>
          <a:stretch/>
        </p:blipFill>
        <p:spPr bwMode="auto">
          <a:xfrm>
            <a:off x="3563888" y="108452"/>
            <a:ext cx="3983883" cy="749397"/>
          </a:xfrm>
          <a:prstGeom prst="rect">
            <a:avLst/>
          </a:prstGeom>
          <a:solidFill>
            <a:schemeClr val="bg1"/>
          </a:solidFill>
          <a:extLst/>
        </p:spPr>
      </p:pic>
    </p:spTree>
    <p:extLst>
      <p:ext uri="{BB962C8B-B14F-4D97-AF65-F5344CB8AC3E}">
        <p14:creationId xmlns:p14="http://schemas.microsoft.com/office/powerpoint/2010/main" val="3080292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body" idx="1"/>
          </p:nvPr>
        </p:nvSpPr>
        <p:spPr>
          <a:xfrm>
            <a:off x="1066800" y="2486025"/>
            <a:ext cx="4009256" cy="4267200"/>
          </a:xfrm>
        </p:spPr>
        <p:txBody>
          <a:bodyPr/>
          <a:lstStyle/>
          <a:p>
            <a:pPr marL="723900" indent="-723900">
              <a:lnSpc>
                <a:spcPct val="80000"/>
              </a:lnSpc>
              <a:buSzPct val="110000"/>
              <a:buFont typeface="+mj-lt"/>
              <a:buAutoNum type="arabicPeriod"/>
            </a:pPr>
            <a:r>
              <a:rPr lang="en-GB" sz="2600" i="1" dirty="0" err="1">
                <a:latin typeface="Candara" panose="020E0502030303020204" pitchFamily="34" charset="0"/>
              </a:rPr>
              <a:t>Aile</a:t>
            </a:r>
            <a:r>
              <a:rPr lang="en-GB" sz="2600" i="1" dirty="0">
                <a:latin typeface="Candara" panose="020E0502030303020204" pitchFamily="34" charset="0"/>
              </a:rPr>
              <a:t> </a:t>
            </a:r>
            <a:r>
              <a:rPr lang="en-GB" sz="2600" i="1" dirty="0" err="1">
                <a:latin typeface="Candara" panose="020E0502030303020204" pitchFamily="34" charset="0"/>
              </a:rPr>
              <a:t>birliğine</a:t>
            </a:r>
            <a:r>
              <a:rPr lang="en-GB" sz="2600" i="1" dirty="0">
                <a:latin typeface="Candara" panose="020E0502030303020204" pitchFamily="34" charset="0"/>
              </a:rPr>
              <a:t> </a:t>
            </a:r>
            <a:r>
              <a:rPr lang="en-GB" sz="2600" i="1" dirty="0" err="1">
                <a:latin typeface="Candara" panose="020E0502030303020204" pitchFamily="34" charset="0"/>
              </a:rPr>
              <a:t>önem</a:t>
            </a:r>
            <a:r>
              <a:rPr lang="en-GB" sz="2600" i="1" dirty="0">
                <a:latin typeface="Candara" panose="020E0502030303020204" pitchFamily="34" charset="0"/>
              </a:rPr>
              <a:t> </a:t>
            </a:r>
            <a:r>
              <a:rPr lang="en-GB" sz="2600" i="1" dirty="0" err="1" smtClean="0">
                <a:latin typeface="Candara" panose="020E0502030303020204" pitchFamily="34" charset="0"/>
              </a:rPr>
              <a:t>verme</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A</a:t>
            </a:r>
            <a:r>
              <a:rPr lang="en-GB" sz="2600" i="1" dirty="0" err="1" smtClean="0">
                <a:latin typeface="Candara" panose="020E0502030303020204" pitchFamily="34" charset="0"/>
              </a:rPr>
              <a:t>dil</a:t>
            </a:r>
            <a:r>
              <a:rPr lang="en-GB" sz="2600" i="1" dirty="0" smtClean="0">
                <a:latin typeface="Candara" panose="020E0502030303020204" pitchFamily="34" charset="0"/>
              </a:rPr>
              <a:t> </a:t>
            </a:r>
            <a:r>
              <a:rPr lang="en-GB" sz="2600" i="1" dirty="0" err="1" smtClean="0">
                <a:latin typeface="Candara" panose="020E0502030303020204" pitchFamily="34" charset="0"/>
              </a:rPr>
              <a:t>olma</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en-GB" sz="2600" i="1" dirty="0" err="1" smtClean="0">
                <a:latin typeface="Candara" panose="020E0502030303020204" pitchFamily="34" charset="0"/>
              </a:rPr>
              <a:t>Bağımsızlık</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a:latin typeface="Candara" panose="020E0502030303020204" pitchFamily="34" charset="0"/>
              </a:rPr>
              <a:t>B</a:t>
            </a:r>
            <a:r>
              <a:rPr lang="en-GB" sz="2600" i="1" dirty="0" err="1" smtClean="0">
                <a:latin typeface="Candara" panose="020E0502030303020204" pitchFamily="34" charset="0"/>
              </a:rPr>
              <a:t>arış</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Ö</a:t>
            </a:r>
            <a:r>
              <a:rPr lang="en-GB" sz="2600" i="1" dirty="0" err="1" smtClean="0">
                <a:latin typeface="Candara" panose="020E0502030303020204" pitchFamily="34" charset="0"/>
              </a:rPr>
              <a:t>zgürlük</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B</a:t>
            </a:r>
            <a:r>
              <a:rPr lang="en-GB" sz="2600" i="1" dirty="0" err="1" smtClean="0">
                <a:latin typeface="Candara" panose="020E0502030303020204" pitchFamily="34" charset="0"/>
              </a:rPr>
              <a:t>ilimsellik</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Ç</a:t>
            </a:r>
            <a:r>
              <a:rPr lang="en-GB" sz="2600" i="1" dirty="0" err="1" smtClean="0">
                <a:latin typeface="Candara" panose="020E0502030303020204" pitchFamily="34" charset="0"/>
              </a:rPr>
              <a:t>alışkanlık</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D</a:t>
            </a:r>
            <a:r>
              <a:rPr lang="en-GB" sz="2600" i="1" dirty="0" err="1" smtClean="0">
                <a:latin typeface="Candara" panose="020E0502030303020204" pitchFamily="34" charset="0"/>
              </a:rPr>
              <a:t>ayanışma</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D</a:t>
            </a:r>
            <a:r>
              <a:rPr lang="en-GB" sz="2600" i="1" dirty="0" err="1" smtClean="0">
                <a:latin typeface="Candara" panose="020E0502030303020204" pitchFamily="34" charset="0"/>
              </a:rPr>
              <a:t>uyarlılık</a:t>
            </a:r>
            <a:endParaRPr lang="tr-TR" sz="2600" i="1" dirty="0" smtClean="0">
              <a:latin typeface="Candara" panose="020E0502030303020204" pitchFamily="34" charset="0"/>
            </a:endParaRPr>
          </a:p>
          <a:p>
            <a:pPr marL="723900" indent="-723900">
              <a:lnSpc>
                <a:spcPct val="80000"/>
              </a:lnSpc>
              <a:buSzPct val="110000"/>
              <a:buFont typeface="+mj-lt"/>
              <a:buAutoNum type="arabicPeriod"/>
            </a:pPr>
            <a:r>
              <a:rPr lang="tr-TR" sz="2600" i="1" dirty="0" smtClean="0">
                <a:latin typeface="Candara" panose="020E0502030303020204" pitchFamily="34" charset="0"/>
              </a:rPr>
              <a:t>D</a:t>
            </a:r>
            <a:r>
              <a:rPr lang="en-GB" sz="2600" i="1" dirty="0" err="1" smtClean="0">
                <a:latin typeface="Candara" panose="020E0502030303020204" pitchFamily="34" charset="0"/>
              </a:rPr>
              <a:t>ürüstlük</a:t>
            </a:r>
            <a:endParaRPr lang="tr-TR" sz="2600" i="1" dirty="0" smtClean="0">
              <a:latin typeface="Candara" panose="020E0502030303020204" pitchFamily="34" charset="0"/>
            </a:endParaRPr>
          </a:p>
        </p:txBody>
      </p:sp>
      <p:sp>
        <p:nvSpPr>
          <p:cNvPr id="17413" name="Rectangle 5"/>
          <p:cNvSpPr>
            <a:spLocks noGrp="1" noChangeArrowheads="1"/>
          </p:cNvSpPr>
          <p:nvPr>
            <p:ph type="title"/>
          </p:nvPr>
        </p:nvSpPr>
        <p:spPr>
          <a:xfrm>
            <a:off x="1066800" y="1724025"/>
            <a:ext cx="7753672" cy="715963"/>
          </a:xfrm>
        </p:spPr>
        <p:txBody>
          <a:bodyPr/>
          <a:lstStyle/>
          <a:p>
            <a:r>
              <a:rPr lang="tr-TR" altLang="tr-TR" sz="4000" b="1" dirty="0" smtClean="0">
                <a:solidFill>
                  <a:schemeClr val="bg2"/>
                </a:solidFill>
                <a:latin typeface="Candara" panose="020E0502030303020204" pitchFamily="34" charset="0"/>
              </a:rPr>
              <a:t>MEB öğretim programı değerleri</a:t>
            </a:r>
            <a:endParaRPr lang="ru-RU" altLang="tr-TR" sz="4000" b="1" dirty="0">
              <a:solidFill>
                <a:schemeClr val="bg2"/>
              </a:solidFill>
              <a:latin typeface="Candara" panose="020E0502030303020204" pitchFamily="34" charset="0"/>
            </a:endParaRPr>
          </a:p>
        </p:txBody>
      </p:sp>
      <p:sp>
        <p:nvSpPr>
          <p:cNvPr id="4" name="Rectangle 4"/>
          <p:cNvSpPr txBox="1">
            <a:spLocks noChangeArrowheads="1"/>
          </p:cNvSpPr>
          <p:nvPr/>
        </p:nvSpPr>
        <p:spPr bwMode="auto">
          <a:xfrm>
            <a:off x="5220072" y="2492896"/>
            <a:ext cx="4009256"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indent="-514350">
              <a:lnSpc>
                <a:spcPct val="80000"/>
              </a:lnSpc>
              <a:buSzPct val="110000"/>
              <a:buFont typeface="+mj-lt"/>
              <a:buAutoNum type="arabicPeriod" startAt="11"/>
            </a:pPr>
            <a:r>
              <a:rPr lang="tr-TR" sz="2600" i="1" dirty="0">
                <a:latin typeface="Candara" panose="020E0502030303020204" pitchFamily="34" charset="0"/>
              </a:rPr>
              <a:t>E</a:t>
            </a:r>
            <a:r>
              <a:rPr lang="en-GB" sz="2600" i="1" dirty="0" err="1">
                <a:latin typeface="Candara" panose="020E0502030303020204" pitchFamily="34" charset="0"/>
              </a:rPr>
              <a:t>stetik</a:t>
            </a:r>
            <a:endParaRPr lang="ru-RU" altLang="tr-TR" sz="2600" dirty="0">
              <a:latin typeface="Candara" panose="020E0502030303020204" pitchFamily="34" charset="0"/>
            </a:endParaRPr>
          </a:p>
          <a:p>
            <a:pPr marL="457200" indent="-457200">
              <a:lnSpc>
                <a:spcPct val="80000"/>
              </a:lnSpc>
              <a:buSzPct val="110000"/>
              <a:buFont typeface="+mj-lt"/>
              <a:buAutoNum type="arabicPeriod" startAt="11"/>
            </a:pPr>
            <a:r>
              <a:rPr lang="tr-TR" sz="2600" i="1" dirty="0" smtClean="0">
                <a:latin typeface="Candara" panose="020E0502030303020204" pitchFamily="34" charset="0"/>
              </a:rPr>
              <a:t>H</a:t>
            </a:r>
            <a:r>
              <a:rPr lang="en-GB" sz="2600" i="1" dirty="0" err="1" smtClean="0">
                <a:latin typeface="Candara" panose="020E0502030303020204" pitchFamily="34" charset="0"/>
              </a:rPr>
              <a:t>oşgörü</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tr-TR" sz="2600" i="1" dirty="0" smtClean="0">
                <a:latin typeface="Candara" panose="020E0502030303020204" pitchFamily="34" charset="0"/>
              </a:rPr>
              <a:t>M</a:t>
            </a:r>
            <a:r>
              <a:rPr lang="en-GB" sz="2600" i="1" dirty="0" err="1" smtClean="0">
                <a:latin typeface="Candara" panose="020E0502030303020204" pitchFamily="34" charset="0"/>
              </a:rPr>
              <a:t>isafirperverlik</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tr-TR" sz="2600" i="1" dirty="0" smtClean="0">
                <a:latin typeface="Candara" panose="020E0502030303020204" pitchFamily="34" charset="0"/>
              </a:rPr>
              <a:t>S</a:t>
            </a:r>
            <a:r>
              <a:rPr lang="en-GB" sz="2600" i="1" dirty="0" err="1" smtClean="0">
                <a:latin typeface="Candara" panose="020E0502030303020204" pitchFamily="34" charset="0"/>
              </a:rPr>
              <a:t>ağlıklı</a:t>
            </a:r>
            <a:r>
              <a:rPr lang="en-GB" sz="2600" i="1" dirty="0" smtClean="0">
                <a:latin typeface="Candara" panose="020E0502030303020204" pitchFamily="34" charset="0"/>
              </a:rPr>
              <a:t> </a:t>
            </a:r>
            <a:r>
              <a:rPr lang="en-GB" sz="2600" i="1" dirty="0" err="1" smtClean="0">
                <a:latin typeface="Candara" panose="020E0502030303020204" pitchFamily="34" charset="0"/>
              </a:rPr>
              <a:t>olmaya</a:t>
            </a:r>
            <a:r>
              <a:rPr lang="en-GB" sz="2600" i="1" dirty="0" smtClean="0">
                <a:latin typeface="Candara" panose="020E0502030303020204" pitchFamily="34" charset="0"/>
              </a:rPr>
              <a:t> </a:t>
            </a:r>
            <a:r>
              <a:rPr lang="en-GB" sz="2600" i="1" dirty="0" err="1" smtClean="0">
                <a:latin typeface="Candara" panose="020E0502030303020204" pitchFamily="34" charset="0"/>
              </a:rPr>
              <a:t>önem</a:t>
            </a:r>
            <a:r>
              <a:rPr lang="en-GB" sz="2600" i="1" dirty="0" smtClean="0">
                <a:latin typeface="Candara" panose="020E0502030303020204" pitchFamily="34" charset="0"/>
              </a:rPr>
              <a:t> </a:t>
            </a:r>
            <a:r>
              <a:rPr lang="en-GB" sz="2600" i="1" dirty="0" err="1" smtClean="0">
                <a:latin typeface="Candara" panose="020E0502030303020204" pitchFamily="34" charset="0"/>
              </a:rPr>
              <a:t>verme</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en-GB" sz="2600" i="1" dirty="0" err="1" smtClean="0">
                <a:latin typeface="Candara" panose="020E0502030303020204" pitchFamily="34" charset="0"/>
              </a:rPr>
              <a:t>Saygı</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en-GB" sz="2600" i="1" dirty="0" err="1" smtClean="0">
                <a:latin typeface="Candara" panose="020E0502030303020204" pitchFamily="34" charset="0"/>
              </a:rPr>
              <a:t>Sevgi</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en-GB" sz="2600" i="1" dirty="0" err="1" smtClean="0">
                <a:latin typeface="Candara" panose="020E0502030303020204" pitchFamily="34" charset="0"/>
              </a:rPr>
              <a:t>Sorumluluk</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en-GB" sz="2600" i="1" dirty="0" err="1" smtClean="0">
                <a:latin typeface="Candara" panose="020E0502030303020204" pitchFamily="34" charset="0"/>
              </a:rPr>
              <a:t>Temizlik</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en-GB" sz="2600" i="1" dirty="0" err="1" smtClean="0">
                <a:latin typeface="Candara" panose="020E0502030303020204" pitchFamily="34" charset="0"/>
              </a:rPr>
              <a:t>Vatanseverlik</a:t>
            </a:r>
            <a:endParaRPr lang="tr-TR" sz="2600" i="1" dirty="0" smtClean="0">
              <a:latin typeface="Candara" panose="020E0502030303020204" pitchFamily="34" charset="0"/>
            </a:endParaRPr>
          </a:p>
          <a:p>
            <a:pPr marL="457200" indent="-457200">
              <a:lnSpc>
                <a:spcPct val="80000"/>
              </a:lnSpc>
              <a:buSzPct val="110000"/>
              <a:buFont typeface="+mj-lt"/>
              <a:buAutoNum type="arabicPeriod" startAt="11"/>
            </a:pPr>
            <a:r>
              <a:rPr lang="tr-TR" sz="2600" i="1" dirty="0" err="1">
                <a:latin typeface="Candara" panose="020E0502030303020204" pitchFamily="34" charset="0"/>
              </a:rPr>
              <a:t>Y</a:t>
            </a:r>
            <a:r>
              <a:rPr lang="en-GB" sz="2600" i="1" dirty="0" err="1" smtClean="0">
                <a:latin typeface="Candara" panose="020E0502030303020204" pitchFamily="34" charset="0"/>
              </a:rPr>
              <a:t>ardımseverlik</a:t>
            </a:r>
            <a:r>
              <a:rPr lang="en-GB" sz="2600" i="1" dirty="0" smtClean="0">
                <a:latin typeface="Candara" panose="020E0502030303020204" pitchFamily="34" charset="0"/>
              </a:rPr>
              <a:t> </a:t>
            </a:r>
            <a:endParaRPr lang="ru-RU" altLang="tr-TR" sz="2600"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n-US" altLang="tr-TR" sz="4000" b="1" dirty="0" err="1">
                <a:solidFill>
                  <a:schemeClr val="bg2"/>
                </a:solidFill>
                <a:latin typeface="Candara" panose="020E0502030303020204" pitchFamily="34" charset="0"/>
              </a:rPr>
              <a:t>Değer</a:t>
            </a:r>
            <a:r>
              <a:rPr lang="en-US" altLang="tr-TR" sz="4000" b="1" dirty="0">
                <a:solidFill>
                  <a:schemeClr val="bg2"/>
                </a:solidFill>
                <a:latin typeface="Candara" panose="020E0502030303020204" pitchFamily="34" charset="0"/>
              </a:rPr>
              <a:t> </a:t>
            </a:r>
            <a:r>
              <a:rPr lang="en-US" altLang="tr-TR" sz="4000" b="1" dirty="0" err="1">
                <a:solidFill>
                  <a:schemeClr val="bg2"/>
                </a:solidFill>
                <a:latin typeface="Candara" panose="020E0502030303020204" pitchFamily="34" charset="0"/>
              </a:rPr>
              <a:t>Telkini</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pPr>
              <a:spcBef>
                <a:spcPts val="1800"/>
              </a:spcBef>
            </a:pPr>
            <a:r>
              <a:rPr lang="tr-TR" sz="2800" dirty="0"/>
              <a:t>Öğrencilerin toplumca kabul edilen değerleri tartışmadan kabul etmesine dayanan, öğretmen tarafından sözel olarak yapılan telkinlerdir. </a:t>
            </a:r>
            <a:endParaRPr lang="tr-TR" sz="2800" dirty="0" smtClean="0"/>
          </a:p>
          <a:p>
            <a:pPr>
              <a:spcBef>
                <a:spcPts val="1800"/>
              </a:spcBef>
            </a:pPr>
            <a:endParaRPr lang="tr-TR" sz="2800" dirty="0"/>
          </a:p>
          <a:p>
            <a:pPr>
              <a:spcBef>
                <a:spcPts val="1800"/>
              </a:spcBef>
            </a:pPr>
            <a:r>
              <a:rPr lang="tr-TR" sz="2800" dirty="0"/>
              <a:t>Bu yöntemin en çok kullanılmasına rağmen öğrenci üzerinde az etkili yöntem olduğu söylenebilir.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n-US" altLang="tr-TR" sz="4000" b="1" dirty="0" err="1">
                <a:solidFill>
                  <a:schemeClr val="bg2"/>
                </a:solidFill>
                <a:latin typeface="Candara" panose="020E0502030303020204" pitchFamily="34" charset="0"/>
              </a:rPr>
              <a:t>Değer</a:t>
            </a:r>
            <a:r>
              <a:rPr lang="en-US" altLang="tr-TR" sz="4000" b="1" dirty="0">
                <a:solidFill>
                  <a:schemeClr val="bg2"/>
                </a:solidFill>
                <a:latin typeface="Candara" panose="020E0502030303020204" pitchFamily="34" charset="0"/>
              </a:rPr>
              <a:t> </a:t>
            </a:r>
            <a:r>
              <a:rPr lang="en-US" altLang="tr-TR" sz="4000" b="1" dirty="0" err="1">
                <a:solidFill>
                  <a:schemeClr val="bg2"/>
                </a:solidFill>
                <a:latin typeface="Candara" panose="020E0502030303020204" pitchFamily="34" charset="0"/>
              </a:rPr>
              <a:t>Telkini</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pPr>
              <a:spcBef>
                <a:spcPts val="1800"/>
              </a:spcBef>
            </a:pPr>
            <a:r>
              <a:rPr lang="tr-TR" sz="2800" dirty="0"/>
              <a:t>Öğrencilerde oluşacak tutum ve değerlerin öncelikle zihinlerinde mantıksal bir zemine oturtulmaları gerekir. </a:t>
            </a:r>
            <a:endParaRPr lang="en-US" altLang="tr-TR" sz="3000" dirty="0">
              <a:latin typeface="Candara" panose="020E0502030303020204" pitchFamily="34" charset="0"/>
            </a:endParaRPr>
          </a:p>
          <a:p>
            <a:pPr>
              <a:spcBef>
                <a:spcPts val="1800"/>
              </a:spcBef>
            </a:pPr>
            <a:endParaRPr lang="tr-TR" sz="2800" dirty="0" smtClean="0"/>
          </a:p>
          <a:p>
            <a:pPr>
              <a:spcBef>
                <a:spcPts val="1800"/>
              </a:spcBef>
            </a:pPr>
            <a:r>
              <a:rPr lang="tr-TR" sz="2800" dirty="0" smtClean="0"/>
              <a:t>Öğrenci </a:t>
            </a:r>
            <a:r>
              <a:rPr lang="tr-TR" sz="2800" dirty="0"/>
              <a:t>bilişsel olarak değerlerin neden ve nasıl oluştuğu hakkında bilişsel şema oluşturmadıkları sürece bunları davranışa dönüştürmeleri oldukça zordur. (</a:t>
            </a:r>
            <a:r>
              <a:rPr lang="tr-TR" sz="2800" dirty="0" err="1"/>
              <a:t>Taymur</a:t>
            </a:r>
            <a:r>
              <a:rPr lang="tr-TR" sz="2800" dirty="0"/>
              <a:t>, 2015)</a:t>
            </a:r>
            <a:endParaRPr lang="en-US" altLang="tr-TR" sz="3000" dirty="0">
              <a:latin typeface="Candara" panose="020E0502030303020204" pitchFamily="34" charset="0"/>
            </a:endParaRPr>
          </a:p>
        </p:txBody>
      </p:sp>
    </p:spTree>
    <p:extLst>
      <p:ext uri="{BB962C8B-B14F-4D97-AF65-F5344CB8AC3E}">
        <p14:creationId xmlns:p14="http://schemas.microsoft.com/office/powerpoint/2010/main" val="3378559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n-US" altLang="tr-TR" sz="4000" b="1" dirty="0" err="1">
                <a:solidFill>
                  <a:schemeClr val="bg2"/>
                </a:solidFill>
                <a:latin typeface="Candara" panose="020E0502030303020204" pitchFamily="34" charset="0"/>
              </a:rPr>
              <a:t>Ahlaki</a:t>
            </a:r>
            <a:r>
              <a:rPr lang="en-US" altLang="tr-TR" sz="4000" b="1" dirty="0">
                <a:solidFill>
                  <a:schemeClr val="bg2"/>
                </a:solidFill>
                <a:latin typeface="Candara" panose="020E0502030303020204" pitchFamily="34" charset="0"/>
              </a:rPr>
              <a:t> </a:t>
            </a:r>
            <a:r>
              <a:rPr lang="en-US" altLang="tr-TR" sz="4000" b="1" dirty="0" err="1">
                <a:solidFill>
                  <a:schemeClr val="bg2"/>
                </a:solidFill>
                <a:latin typeface="Candara" panose="020E0502030303020204" pitchFamily="34" charset="0"/>
              </a:rPr>
              <a:t>Muhakeme</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r>
              <a:rPr lang="tr-TR" sz="2800" dirty="0" smtClean="0"/>
              <a:t>Bu </a:t>
            </a:r>
            <a:r>
              <a:rPr lang="tr-TR" sz="2800" dirty="0"/>
              <a:t>yöntem </a:t>
            </a:r>
            <a:r>
              <a:rPr lang="tr-TR" sz="2800" dirty="0" err="1"/>
              <a:t>Kohlberg</a:t>
            </a:r>
            <a:r>
              <a:rPr lang="tr-TR" sz="2800" dirty="0"/>
              <a:t>’ in ahlaki gelişim kuramına dayanır. </a:t>
            </a:r>
            <a:endParaRPr lang="tr-TR" sz="2800" dirty="0" smtClean="0"/>
          </a:p>
          <a:p>
            <a:endParaRPr lang="tr-TR" sz="2800" dirty="0" smtClean="0"/>
          </a:p>
          <a:p>
            <a:r>
              <a:rPr lang="tr-TR" sz="2800" dirty="0" err="1" smtClean="0"/>
              <a:t>Kohlberg</a:t>
            </a:r>
            <a:r>
              <a:rPr lang="tr-TR" sz="2800" dirty="0" smtClean="0"/>
              <a:t> </a:t>
            </a:r>
            <a:r>
              <a:rPr lang="tr-TR" sz="2800" dirty="0"/>
              <a:t>öğrencilere bazı ahlaki ikilem durumları (örnek olaylar) sunarak, sorgulamalar yoluyla değerler geliştirmelerini sağlamıştır. </a:t>
            </a:r>
            <a:endParaRPr lang="tr-TR" sz="2800" dirty="0" smtClean="0"/>
          </a:p>
          <a:p>
            <a:endParaRPr lang="tr-TR" sz="2800" dirty="0" smtClean="0"/>
          </a:p>
          <a:p>
            <a:r>
              <a:rPr lang="tr-TR" sz="2800" dirty="0" smtClean="0"/>
              <a:t>Ahlaki </a:t>
            </a:r>
            <a:r>
              <a:rPr lang="tr-TR" sz="2800" dirty="0"/>
              <a:t>ikilem </a:t>
            </a:r>
            <a:r>
              <a:rPr lang="tr-TR" sz="2800" dirty="0" smtClean="0"/>
              <a:t>sunduktan sonra uygun </a:t>
            </a:r>
            <a:r>
              <a:rPr lang="tr-TR" sz="2800" dirty="0"/>
              <a:t>davranış </a:t>
            </a:r>
            <a:r>
              <a:rPr lang="tr-TR" sz="2800" dirty="0" smtClean="0"/>
              <a:t>biçimleri sınıfça tartışılır. </a:t>
            </a:r>
            <a:endParaRPr lang="tr-TR" sz="2800" dirty="0"/>
          </a:p>
        </p:txBody>
      </p:sp>
    </p:spTree>
    <p:extLst>
      <p:ext uri="{BB962C8B-B14F-4D97-AF65-F5344CB8AC3E}">
        <p14:creationId xmlns:p14="http://schemas.microsoft.com/office/powerpoint/2010/main" val="1433032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0"/>
            <a:ext cx="6934200" cy="1196752"/>
          </a:xfrm>
        </p:spPr>
        <p:txBody>
          <a:bodyPr/>
          <a:lstStyle/>
          <a:p>
            <a:r>
              <a:rPr lang="en-US" altLang="tr-TR" sz="4000" b="1" dirty="0" err="1">
                <a:solidFill>
                  <a:schemeClr val="bg2"/>
                </a:solidFill>
                <a:latin typeface="Candara" panose="020E0502030303020204" pitchFamily="34" charset="0"/>
              </a:rPr>
              <a:t>Ahlaki</a:t>
            </a:r>
            <a:r>
              <a:rPr lang="en-US" altLang="tr-TR" sz="4000" b="1" dirty="0">
                <a:solidFill>
                  <a:schemeClr val="bg2"/>
                </a:solidFill>
                <a:latin typeface="Candara" panose="020E0502030303020204" pitchFamily="34" charset="0"/>
              </a:rPr>
              <a:t> </a:t>
            </a:r>
            <a:r>
              <a:rPr lang="en-US" altLang="tr-TR" sz="4000" b="1" dirty="0" err="1" smtClean="0">
                <a:solidFill>
                  <a:schemeClr val="bg2"/>
                </a:solidFill>
                <a:latin typeface="Candara" panose="020E0502030303020204" pitchFamily="34" charset="0"/>
              </a:rPr>
              <a:t>Muhakeme</a:t>
            </a:r>
            <a:r>
              <a:rPr lang="tr-TR" altLang="tr-TR" sz="4000" b="1" dirty="0" smtClean="0">
                <a:solidFill>
                  <a:schemeClr val="bg2"/>
                </a:solidFill>
                <a:latin typeface="Candara" panose="020E0502030303020204" pitchFamily="34" charset="0"/>
              </a:rPr>
              <a:t> – </a:t>
            </a:r>
            <a:br>
              <a:rPr lang="tr-TR" altLang="tr-TR" sz="4000" b="1" dirty="0" smtClean="0">
                <a:solidFill>
                  <a:schemeClr val="bg2"/>
                </a:solidFill>
                <a:latin typeface="Candara" panose="020E0502030303020204" pitchFamily="34" charset="0"/>
              </a:rPr>
            </a:br>
            <a:r>
              <a:rPr lang="tr-TR" altLang="tr-TR" sz="4000" b="1" dirty="0" err="1" smtClean="0">
                <a:solidFill>
                  <a:schemeClr val="bg2"/>
                </a:solidFill>
                <a:latin typeface="Candara" panose="020E0502030303020204" pitchFamily="34" charset="0"/>
              </a:rPr>
              <a:t>Kohlberg</a:t>
            </a:r>
            <a:r>
              <a:rPr lang="tr-TR" altLang="tr-TR" sz="4000" b="1" dirty="0" smtClean="0">
                <a:solidFill>
                  <a:schemeClr val="bg2"/>
                </a:solidFill>
                <a:latin typeface="Candara" panose="020E0502030303020204" pitchFamily="34" charset="0"/>
              </a:rPr>
              <a:t> Öykü</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pPr marL="0" indent="0">
              <a:buNone/>
            </a:pPr>
            <a:r>
              <a:rPr lang="tr-TR" sz="2400" dirty="0"/>
              <a:t>Ege bölgesindeki bir ilçede, bir kadın kanserden ölmek üzeredir. O ilçedeki bir doktor da bitki özlerinden yaptığı bir ilâcın kanseri tedavi ettiğini söylemektedir. </a:t>
            </a:r>
            <a:endParaRPr lang="tr-TR" sz="2400" dirty="0" smtClean="0"/>
          </a:p>
          <a:p>
            <a:pPr marL="0" indent="0">
              <a:buNone/>
            </a:pPr>
            <a:endParaRPr lang="tr-TR" sz="2400" dirty="0"/>
          </a:p>
          <a:p>
            <a:pPr marL="0" indent="0">
              <a:buNone/>
            </a:pPr>
            <a:r>
              <a:rPr lang="tr-TR" sz="2400" dirty="0" smtClean="0"/>
              <a:t>Gerçekten </a:t>
            </a:r>
            <a:r>
              <a:rPr lang="tr-TR" sz="2400" dirty="0"/>
              <a:t>de ilâcı kullanan bazı hastalar iyileşmiş görünmektedir. Ancak doktor  ilâcı kendisine mal oluşunun 10 katı fazlasına satmakta, bir doz ilâç için bir milyar TL. istemektedir. </a:t>
            </a:r>
            <a:endParaRPr lang="tr-TR" sz="2400" dirty="0" smtClean="0"/>
          </a:p>
          <a:p>
            <a:pPr marL="0" indent="0">
              <a:buNone/>
            </a:pPr>
            <a:endParaRPr lang="tr-TR" sz="2400" dirty="0"/>
          </a:p>
          <a:p>
            <a:pPr marL="0" indent="0">
              <a:buNone/>
            </a:pPr>
            <a:r>
              <a:rPr lang="tr-TR" sz="2400" dirty="0" smtClean="0"/>
              <a:t>Hasta </a:t>
            </a:r>
            <a:r>
              <a:rPr lang="tr-TR" sz="2400" dirty="0"/>
              <a:t>kadının kocası ilâcı satın alabilmek için her türlü çareye başvurmuş, gerekli paranın ancak yarısını toplayabilmiştir. </a:t>
            </a:r>
            <a:endParaRPr lang="tr-TR" sz="2400" dirty="0" smtClean="0"/>
          </a:p>
        </p:txBody>
      </p:sp>
      <p:sp>
        <p:nvSpPr>
          <p:cNvPr id="2" name="Sağ Ok 1"/>
          <p:cNvSpPr/>
          <p:nvPr/>
        </p:nvSpPr>
        <p:spPr bwMode="auto">
          <a:xfrm>
            <a:off x="7812360" y="6394305"/>
            <a:ext cx="720080" cy="404664"/>
          </a:xfrm>
          <a:prstGeom prst="rightArrow">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128507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81200" y="1124744"/>
            <a:ext cx="6934200" cy="5733256"/>
          </a:xfrm>
        </p:spPr>
        <p:txBody>
          <a:bodyPr/>
          <a:lstStyle/>
          <a:p>
            <a:pPr marL="0" indent="0">
              <a:buNone/>
            </a:pPr>
            <a:r>
              <a:rPr lang="tr-TR" sz="2400" dirty="0"/>
              <a:t>Bunun üzerine doktora giderek karısının ölmek üzere olduğunu anlatmış ya ilâcı kendisine daha ucuz vermesini ya da ilâcın parasını taksitle almasını rica etmiştir. </a:t>
            </a:r>
            <a:endParaRPr lang="tr-TR" sz="2400" dirty="0" smtClean="0"/>
          </a:p>
          <a:p>
            <a:pPr marL="0" indent="0">
              <a:buNone/>
            </a:pPr>
            <a:endParaRPr lang="tr-TR" sz="1200" dirty="0"/>
          </a:p>
          <a:p>
            <a:pPr marL="0" indent="0">
              <a:buNone/>
            </a:pPr>
            <a:r>
              <a:rPr lang="tr-TR" sz="2400" dirty="0" smtClean="0"/>
              <a:t>Ancak </a:t>
            </a:r>
            <a:r>
              <a:rPr lang="tr-TR" sz="2400" dirty="0"/>
              <a:t>doktor bunu kabul etmemiş “Bu ilâcın isteklisi çok fazla, parası olana satarım” demiştir. Çaresiz kalan hasta kadının kocası sonunda bir gece gizlice  ilâcı çalmıştır. </a:t>
            </a:r>
            <a:endParaRPr lang="tr-TR" sz="2400" dirty="0" smtClean="0"/>
          </a:p>
          <a:p>
            <a:pPr marL="0" indent="0">
              <a:buNone/>
            </a:pPr>
            <a:endParaRPr lang="tr-TR" sz="1200" dirty="0"/>
          </a:p>
          <a:p>
            <a:r>
              <a:rPr lang="tr-TR" sz="2400" dirty="0"/>
              <a:t>Sizce ilâcı  çalmalı mıydı?</a:t>
            </a:r>
          </a:p>
          <a:p>
            <a:r>
              <a:rPr lang="tr-TR" sz="2400" dirty="0"/>
              <a:t>Adam suçlu mudur?</a:t>
            </a:r>
          </a:p>
          <a:p>
            <a:r>
              <a:rPr lang="tr-TR" sz="2400" dirty="0"/>
              <a:t>Suçluysa neden suçludur?</a:t>
            </a:r>
          </a:p>
          <a:p>
            <a:r>
              <a:rPr lang="tr-TR" sz="2400" dirty="0"/>
              <a:t>Suçsuzsa neden suçsuzdur</a:t>
            </a:r>
            <a:r>
              <a:rPr lang="tr-TR" sz="2400" dirty="0" smtClean="0"/>
              <a:t>?  (MEB, 2005)</a:t>
            </a:r>
            <a:endParaRPr lang="tr-TR" sz="2400" dirty="0"/>
          </a:p>
        </p:txBody>
      </p:sp>
      <p:sp>
        <p:nvSpPr>
          <p:cNvPr id="4" name="Rectangle 2"/>
          <p:cNvSpPr txBox="1">
            <a:spLocks noChangeArrowheads="1"/>
          </p:cNvSpPr>
          <p:nvPr/>
        </p:nvSpPr>
        <p:spPr bwMode="auto">
          <a:xfrm>
            <a:off x="1981200" y="0"/>
            <a:ext cx="6934200"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accent1"/>
                </a:solidFill>
                <a:latin typeface="+mj-lt"/>
                <a:ea typeface="+mj-ea"/>
                <a:cs typeface="+mj-cs"/>
              </a:defRPr>
            </a:lvl1pPr>
            <a:lvl2pPr algn="l" rtl="0" eaLnBrk="1" fontAlgn="base" hangingPunct="1">
              <a:spcBef>
                <a:spcPct val="0"/>
              </a:spcBef>
              <a:spcAft>
                <a:spcPct val="0"/>
              </a:spcAft>
              <a:defRPr sz="4400">
                <a:solidFill>
                  <a:schemeClr val="accent1"/>
                </a:solidFill>
                <a:latin typeface="Microsoft Sans Serif" pitchFamily="34" charset="0"/>
              </a:defRPr>
            </a:lvl2pPr>
            <a:lvl3pPr algn="l" rtl="0" eaLnBrk="1" fontAlgn="base" hangingPunct="1">
              <a:spcBef>
                <a:spcPct val="0"/>
              </a:spcBef>
              <a:spcAft>
                <a:spcPct val="0"/>
              </a:spcAft>
              <a:defRPr sz="4400">
                <a:solidFill>
                  <a:schemeClr val="accent1"/>
                </a:solidFill>
                <a:latin typeface="Microsoft Sans Serif" pitchFamily="34" charset="0"/>
              </a:defRPr>
            </a:lvl3pPr>
            <a:lvl4pPr algn="l" rtl="0" eaLnBrk="1" fontAlgn="base" hangingPunct="1">
              <a:spcBef>
                <a:spcPct val="0"/>
              </a:spcBef>
              <a:spcAft>
                <a:spcPct val="0"/>
              </a:spcAft>
              <a:defRPr sz="4400">
                <a:solidFill>
                  <a:schemeClr val="accent1"/>
                </a:solidFill>
                <a:latin typeface="Microsoft Sans Serif" pitchFamily="34" charset="0"/>
              </a:defRPr>
            </a:lvl4pPr>
            <a:lvl5pPr algn="l" rtl="0" eaLnBrk="1" fontAlgn="base" hangingPunct="1">
              <a:spcBef>
                <a:spcPct val="0"/>
              </a:spcBef>
              <a:spcAft>
                <a:spcPct val="0"/>
              </a:spcAft>
              <a:defRPr sz="4400">
                <a:solidFill>
                  <a:schemeClr val="accent1"/>
                </a:solidFill>
                <a:latin typeface="Microsoft Sans Serif" pitchFamily="34" charset="0"/>
              </a:defRPr>
            </a:lvl5pPr>
            <a:lvl6pPr marL="457200" algn="l" rtl="0" eaLnBrk="1" fontAlgn="base" hangingPunct="1">
              <a:spcBef>
                <a:spcPct val="0"/>
              </a:spcBef>
              <a:spcAft>
                <a:spcPct val="0"/>
              </a:spcAft>
              <a:defRPr sz="4400">
                <a:solidFill>
                  <a:schemeClr val="accent1"/>
                </a:solidFill>
                <a:latin typeface="Microsoft Sans Serif" pitchFamily="34" charset="0"/>
              </a:defRPr>
            </a:lvl6pPr>
            <a:lvl7pPr marL="914400" algn="l" rtl="0" eaLnBrk="1" fontAlgn="base" hangingPunct="1">
              <a:spcBef>
                <a:spcPct val="0"/>
              </a:spcBef>
              <a:spcAft>
                <a:spcPct val="0"/>
              </a:spcAft>
              <a:defRPr sz="4400">
                <a:solidFill>
                  <a:schemeClr val="accent1"/>
                </a:solidFill>
                <a:latin typeface="Microsoft Sans Serif" pitchFamily="34" charset="0"/>
              </a:defRPr>
            </a:lvl7pPr>
            <a:lvl8pPr marL="1371600" algn="l" rtl="0" eaLnBrk="1" fontAlgn="base" hangingPunct="1">
              <a:spcBef>
                <a:spcPct val="0"/>
              </a:spcBef>
              <a:spcAft>
                <a:spcPct val="0"/>
              </a:spcAft>
              <a:defRPr sz="4400">
                <a:solidFill>
                  <a:schemeClr val="accent1"/>
                </a:solidFill>
                <a:latin typeface="Microsoft Sans Serif" pitchFamily="34" charset="0"/>
              </a:defRPr>
            </a:lvl8pPr>
            <a:lvl9pPr marL="1828800" algn="l" rtl="0" eaLnBrk="1" fontAlgn="base" hangingPunct="1">
              <a:spcBef>
                <a:spcPct val="0"/>
              </a:spcBef>
              <a:spcAft>
                <a:spcPct val="0"/>
              </a:spcAft>
              <a:defRPr sz="4400">
                <a:solidFill>
                  <a:schemeClr val="accent1"/>
                </a:solidFill>
                <a:latin typeface="Microsoft Sans Serif" pitchFamily="34" charset="0"/>
              </a:defRPr>
            </a:lvl9pPr>
          </a:lstStyle>
          <a:p>
            <a:r>
              <a:rPr lang="en-US" altLang="tr-TR" sz="4000" b="1" kern="0" dirty="0" err="1" smtClean="0">
                <a:solidFill>
                  <a:schemeClr val="bg2"/>
                </a:solidFill>
                <a:latin typeface="Candara" panose="020E0502030303020204" pitchFamily="34" charset="0"/>
              </a:rPr>
              <a:t>Ahlaki</a:t>
            </a:r>
            <a:r>
              <a:rPr lang="en-US" altLang="tr-TR" sz="4000" b="1" kern="0" dirty="0" smtClean="0">
                <a:solidFill>
                  <a:schemeClr val="bg2"/>
                </a:solidFill>
                <a:latin typeface="Candara" panose="020E0502030303020204" pitchFamily="34" charset="0"/>
              </a:rPr>
              <a:t> </a:t>
            </a:r>
            <a:r>
              <a:rPr lang="en-US" altLang="tr-TR" sz="4000" b="1" kern="0" dirty="0" err="1" smtClean="0">
                <a:solidFill>
                  <a:schemeClr val="bg2"/>
                </a:solidFill>
                <a:latin typeface="Candara" panose="020E0502030303020204" pitchFamily="34" charset="0"/>
              </a:rPr>
              <a:t>Muhakeme</a:t>
            </a:r>
            <a:r>
              <a:rPr lang="tr-TR" altLang="tr-TR" sz="4000" b="1" kern="0" dirty="0" smtClean="0">
                <a:solidFill>
                  <a:schemeClr val="bg2"/>
                </a:solidFill>
                <a:latin typeface="Candara" panose="020E0502030303020204" pitchFamily="34" charset="0"/>
              </a:rPr>
              <a:t> – Hikaye 1</a:t>
            </a:r>
            <a:endParaRPr lang="en-US" altLang="tr-TR" sz="4000" b="1" kern="0" dirty="0">
              <a:solidFill>
                <a:schemeClr val="bg2"/>
              </a:solidFill>
              <a:latin typeface="Candara" panose="020E0502030303020204" pitchFamily="34" charset="0"/>
            </a:endParaRPr>
          </a:p>
        </p:txBody>
      </p:sp>
    </p:spTree>
    <p:extLst>
      <p:ext uri="{BB962C8B-B14F-4D97-AF65-F5344CB8AC3E}">
        <p14:creationId xmlns:p14="http://schemas.microsoft.com/office/powerpoint/2010/main" val="3816790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n-US" altLang="tr-TR" sz="4000" b="1" dirty="0" err="1">
                <a:solidFill>
                  <a:schemeClr val="bg2"/>
                </a:solidFill>
                <a:latin typeface="Candara" panose="020E0502030303020204" pitchFamily="34" charset="0"/>
              </a:rPr>
              <a:t>Ahlaki</a:t>
            </a:r>
            <a:r>
              <a:rPr lang="en-US" altLang="tr-TR" sz="4000" b="1" dirty="0">
                <a:solidFill>
                  <a:schemeClr val="bg2"/>
                </a:solidFill>
                <a:latin typeface="Candara" panose="020E0502030303020204" pitchFamily="34" charset="0"/>
              </a:rPr>
              <a:t> </a:t>
            </a:r>
            <a:r>
              <a:rPr lang="en-US" altLang="tr-TR" sz="4000" b="1" dirty="0" err="1" smtClean="0">
                <a:solidFill>
                  <a:schemeClr val="bg2"/>
                </a:solidFill>
                <a:latin typeface="Candara" panose="020E0502030303020204" pitchFamily="34" charset="0"/>
              </a:rPr>
              <a:t>Muhakeme</a:t>
            </a:r>
            <a:r>
              <a:rPr lang="tr-TR" altLang="tr-TR" sz="4000" b="1" dirty="0">
                <a:solidFill>
                  <a:schemeClr val="bg2"/>
                </a:solidFill>
                <a:latin typeface="Candara" panose="020E0502030303020204" pitchFamily="34" charset="0"/>
              </a:rPr>
              <a:t> – Hikaye </a:t>
            </a:r>
            <a:r>
              <a:rPr lang="tr-TR" altLang="tr-TR" sz="4000" b="1" dirty="0" smtClean="0">
                <a:solidFill>
                  <a:schemeClr val="bg2"/>
                </a:solidFill>
                <a:latin typeface="Candara" panose="020E0502030303020204" pitchFamily="34" charset="0"/>
              </a:rPr>
              <a:t>2</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pPr marL="0" indent="0">
              <a:buNone/>
            </a:pPr>
            <a:r>
              <a:rPr lang="tr-TR" sz="2400" dirty="0"/>
              <a:t>Bir mahkum hırsızlık suçundan hapistedir. 10 yıla mahkum olmuştur, fakat birkaç sene sonra hapisten kaçar ve yeni bir şehre başka bir isim ile yerleşir. </a:t>
            </a:r>
            <a:endParaRPr lang="tr-TR" sz="2400" dirty="0" smtClean="0"/>
          </a:p>
          <a:p>
            <a:pPr marL="0" indent="0">
              <a:buNone/>
            </a:pPr>
            <a:r>
              <a:rPr lang="tr-TR" sz="2400" dirty="0" smtClean="0"/>
              <a:t>Sekiz </a:t>
            </a:r>
            <a:r>
              <a:rPr lang="tr-TR" sz="2400" dirty="0"/>
              <a:t>sene yoğun bir şekilde çalışıp kendi işini kurmak için para biriktirir. Müşterilerine adil davranır, çalıştırdığı işçilere iyi para verir. Kazandığı paranın büyük bir kısmını da hayır kurumlarına yatırmaktadır. Ancak, </a:t>
            </a:r>
            <a:r>
              <a:rPr lang="tr-TR" sz="2400" dirty="0" err="1"/>
              <a:t>birgün</a:t>
            </a:r>
            <a:r>
              <a:rPr lang="tr-TR" sz="2400" dirty="0"/>
              <a:t> eski komşusu onun sekiz yıl önce polisten kaçan ve polisin aradığı adam olduğunu </a:t>
            </a:r>
            <a:r>
              <a:rPr lang="tr-TR" sz="2400" dirty="0" smtClean="0"/>
              <a:t>anlar.</a:t>
            </a:r>
          </a:p>
          <a:p>
            <a:pPr marL="0" indent="0">
              <a:buNone/>
            </a:pPr>
            <a:r>
              <a:rPr lang="tr-TR" sz="2400" b="1" dirty="0" smtClean="0"/>
              <a:t>Komşu </a:t>
            </a:r>
            <a:r>
              <a:rPr lang="tr-TR" sz="2400" b="1" dirty="0"/>
              <a:t>bu adamı polise ihbar etmeli midir? Etmemeli midir? Nedenleri ile açıklayınız? </a:t>
            </a:r>
          </a:p>
        </p:txBody>
      </p:sp>
      <p:sp>
        <p:nvSpPr>
          <p:cNvPr id="2" name="Metin kutusu 1"/>
          <p:cNvSpPr txBox="1"/>
          <p:nvPr/>
        </p:nvSpPr>
        <p:spPr>
          <a:xfrm>
            <a:off x="2123728" y="6381328"/>
            <a:ext cx="5904656" cy="461665"/>
          </a:xfrm>
          <a:prstGeom prst="rect">
            <a:avLst/>
          </a:prstGeom>
          <a:noFill/>
        </p:spPr>
        <p:txBody>
          <a:bodyPr wrap="square" rtlCol="0">
            <a:spAutoFit/>
          </a:bodyPr>
          <a:lstStyle/>
          <a:p>
            <a:pPr algn="l"/>
            <a:r>
              <a:rPr lang="tr-TR" dirty="0" smtClean="0"/>
              <a:t>Kocabıyık, 2015</a:t>
            </a:r>
            <a:endParaRPr lang="tr-TR" dirty="0"/>
          </a:p>
        </p:txBody>
      </p:sp>
    </p:spTree>
    <p:extLst>
      <p:ext uri="{BB962C8B-B14F-4D97-AF65-F5344CB8AC3E}">
        <p14:creationId xmlns:p14="http://schemas.microsoft.com/office/powerpoint/2010/main" val="2460707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120750"/>
            <a:ext cx="6934200" cy="715962"/>
          </a:xfrm>
        </p:spPr>
        <p:txBody>
          <a:bodyPr/>
          <a:lstStyle/>
          <a:p>
            <a:r>
              <a:rPr lang="en-US" altLang="tr-TR" sz="4000" b="1" dirty="0" err="1">
                <a:solidFill>
                  <a:schemeClr val="bg2"/>
                </a:solidFill>
                <a:latin typeface="Candara" panose="020E0502030303020204" pitchFamily="34" charset="0"/>
              </a:rPr>
              <a:t>Değer</a:t>
            </a:r>
            <a:r>
              <a:rPr lang="en-US" altLang="tr-TR" sz="4000" b="1" dirty="0">
                <a:solidFill>
                  <a:schemeClr val="bg2"/>
                </a:solidFill>
                <a:latin typeface="Candara" panose="020E0502030303020204" pitchFamily="34" charset="0"/>
              </a:rPr>
              <a:t> </a:t>
            </a:r>
            <a:r>
              <a:rPr lang="en-US" altLang="tr-TR" sz="4000" b="1" dirty="0" err="1">
                <a:solidFill>
                  <a:schemeClr val="bg2"/>
                </a:solidFill>
                <a:latin typeface="Candara" panose="020E0502030303020204" pitchFamily="34" charset="0"/>
              </a:rPr>
              <a:t>Analizi</a:t>
            </a:r>
            <a:endParaRPr lang="en-US" altLang="tr-TR" sz="4000" b="1" dirty="0">
              <a:solidFill>
                <a:schemeClr val="bg2"/>
              </a:solidFill>
              <a:latin typeface="Candara" panose="020E0502030303020204" pitchFamily="34" charset="0"/>
            </a:endParaRPr>
          </a:p>
        </p:txBody>
      </p:sp>
      <p:sp>
        <p:nvSpPr>
          <p:cNvPr id="60419" name="Rectangle 3"/>
          <p:cNvSpPr>
            <a:spLocks noGrp="1" noChangeArrowheads="1"/>
          </p:cNvSpPr>
          <p:nvPr>
            <p:ph type="body" idx="1"/>
          </p:nvPr>
        </p:nvSpPr>
        <p:spPr>
          <a:xfrm>
            <a:off x="1981200" y="1124744"/>
            <a:ext cx="6934200" cy="5199856"/>
          </a:xfrm>
        </p:spPr>
        <p:txBody>
          <a:bodyPr/>
          <a:lstStyle/>
          <a:p>
            <a:r>
              <a:rPr lang="tr-TR" sz="2800" dirty="0" smtClean="0"/>
              <a:t>Ahlaki </a:t>
            </a:r>
            <a:r>
              <a:rPr lang="tr-TR" sz="2800" dirty="0"/>
              <a:t>muhakemeye benzer biçimde öğrenciler örnek olaylar üzerinden düşünmeleri sağlanır. </a:t>
            </a:r>
            <a:endParaRPr lang="tr-TR" sz="2800" dirty="0" smtClean="0"/>
          </a:p>
          <a:p>
            <a:endParaRPr lang="tr-TR" sz="2800" dirty="0" smtClean="0"/>
          </a:p>
          <a:p>
            <a:r>
              <a:rPr lang="tr-TR" sz="2800" dirty="0" smtClean="0"/>
              <a:t>Farklı </a:t>
            </a:r>
            <a:r>
              <a:rPr lang="tr-TR" sz="2800" dirty="0"/>
              <a:t>olarak bu yöntemde değerler öğrenciler tarafından duygudan uzak bir biçimde salt mantıksal açıklamalarla sorgulanır ve oluşturulur. </a:t>
            </a:r>
          </a:p>
        </p:txBody>
      </p:sp>
    </p:spTree>
    <p:extLst>
      <p:ext uri="{BB962C8B-B14F-4D97-AF65-F5344CB8AC3E}">
        <p14:creationId xmlns:p14="http://schemas.microsoft.com/office/powerpoint/2010/main" val="279572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
  <a:themeElements>
    <a:clrScheme name="powerpoint-template 6">
      <a:dk1>
        <a:srgbClr val="4D4D4D"/>
      </a:dk1>
      <a:lt1>
        <a:srgbClr val="FFFFFF"/>
      </a:lt1>
      <a:dk2>
        <a:srgbClr val="4D4D4D"/>
      </a:dk2>
      <a:lt2>
        <a:srgbClr val="7A9814"/>
      </a:lt2>
      <a:accent1>
        <a:srgbClr val="88AC0C"/>
      </a:accent1>
      <a:accent2>
        <a:srgbClr val="84A70F"/>
      </a:accent2>
      <a:accent3>
        <a:srgbClr val="FFFFFF"/>
      </a:accent3>
      <a:accent4>
        <a:srgbClr val="404040"/>
      </a:accent4>
      <a:accent5>
        <a:srgbClr val="C3D2AA"/>
      </a:accent5>
      <a:accent6>
        <a:srgbClr val="77970C"/>
      </a:accent6>
      <a:hlink>
        <a:srgbClr val="A1C614"/>
      </a:hlink>
      <a:folHlink>
        <a:srgbClr val="DDDDDD"/>
      </a:folHlink>
    </a:clrScheme>
    <a:fontScheme name="powerpoint-template">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tr-T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tr-TR"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 1">
        <a:dk1>
          <a:srgbClr val="4D4D4D"/>
        </a:dk1>
        <a:lt1>
          <a:srgbClr val="FFFFFF"/>
        </a:lt1>
        <a:dk2>
          <a:srgbClr val="4D4D4D"/>
        </a:dk2>
        <a:lt2>
          <a:srgbClr val="80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 2">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3">
        <a:dk1>
          <a:srgbClr val="4D4D4D"/>
        </a:dk1>
        <a:lt1>
          <a:srgbClr val="FFFFFF"/>
        </a:lt1>
        <a:dk2>
          <a:srgbClr val="4D4D4D"/>
        </a:dk2>
        <a:lt2>
          <a:srgbClr val="09BAFA"/>
        </a:lt2>
        <a:accent1>
          <a:srgbClr val="467435"/>
        </a:accent1>
        <a:accent2>
          <a:srgbClr val="B6D640"/>
        </a:accent2>
        <a:accent3>
          <a:srgbClr val="FFFFFF"/>
        </a:accent3>
        <a:accent4>
          <a:srgbClr val="404040"/>
        </a:accent4>
        <a:accent5>
          <a:srgbClr val="B0BCAE"/>
        </a:accent5>
        <a:accent6>
          <a:srgbClr val="A5C239"/>
        </a:accent6>
        <a:hlink>
          <a:srgbClr val="0B3DCB"/>
        </a:hlink>
        <a:folHlink>
          <a:srgbClr val="DDDDDD"/>
        </a:folHlink>
      </a:clrScheme>
      <a:clrMap bg1="lt1" tx1="dk1" bg2="lt2" tx2="dk2" accent1="accent1" accent2="accent2" accent3="accent3" accent4="accent4" accent5="accent5" accent6="accent6" hlink="hlink" folHlink="folHlink"/>
    </a:extraClrScheme>
    <a:extraClrScheme>
      <a:clrScheme name="powerpoint-template 4">
        <a:dk1>
          <a:srgbClr val="4D4D4D"/>
        </a:dk1>
        <a:lt1>
          <a:srgbClr val="FFFFFF"/>
        </a:lt1>
        <a:dk2>
          <a:srgbClr val="4D4D4D"/>
        </a:dk2>
        <a:lt2>
          <a:srgbClr val="09BAFA"/>
        </a:lt2>
        <a:accent1>
          <a:srgbClr val="467435"/>
        </a:accent1>
        <a:accent2>
          <a:srgbClr val="B6D640"/>
        </a:accent2>
        <a:accent3>
          <a:srgbClr val="FFFFFF"/>
        </a:accent3>
        <a:accent4>
          <a:srgbClr val="404040"/>
        </a:accent4>
        <a:accent5>
          <a:srgbClr val="B0BCAE"/>
        </a:accent5>
        <a:accent6>
          <a:srgbClr val="A5C239"/>
        </a:accent6>
        <a:hlink>
          <a:srgbClr val="1C86C0"/>
        </a:hlink>
        <a:folHlink>
          <a:srgbClr val="DDDDDD"/>
        </a:folHlink>
      </a:clrScheme>
      <a:clrMap bg1="lt1" tx1="dk1" bg2="lt2" tx2="dk2" accent1="accent1" accent2="accent2" accent3="accent3" accent4="accent4" accent5="accent5" accent6="accent6" hlink="hlink" folHlink="folHlink"/>
    </a:extraClrScheme>
    <a:extraClrScheme>
      <a:clrScheme name="powerpoint-template 5">
        <a:dk1>
          <a:srgbClr val="4D4D4D"/>
        </a:dk1>
        <a:lt1>
          <a:srgbClr val="FFFFFF"/>
        </a:lt1>
        <a:dk2>
          <a:srgbClr val="4D4D4D"/>
        </a:dk2>
        <a:lt2>
          <a:srgbClr val="CA601D"/>
        </a:lt2>
        <a:accent1>
          <a:srgbClr val="4E9116"/>
        </a:accent1>
        <a:accent2>
          <a:srgbClr val="A1CB66"/>
        </a:accent2>
        <a:accent3>
          <a:srgbClr val="FFFFFF"/>
        </a:accent3>
        <a:accent4>
          <a:srgbClr val="404040"/>
        </a:accent4>
        <a:accent5>
          <a:srgbClr val="B2C7AB"/>
        </a:accent5>
        <a:accent6>
          <a:srgbClr val="91B85C"/>
        </a:accent6>
        <a:hlink>
          <a:srgbClr val="38C02A"/>
        </a:hlink>
        <a:folHlink>
          <a:srgbClr val="DDDDDD"/>
        </a:folHlink>
      </a:clrScheme>
      <a:clrMap bg1="lt1" tx1="dk1" bg2="lt2" tx2="dk2" accent1="accent1" accent2="accent2" accent3="accent3" accent4="accent4" accent5="accent5" accent6="accent6" hlink="hlink" folHlink="folHlink"/>
    </a:extraClrScheme>
    <a:extraClrScheme>
      <a:clrScheme name="powerpoint-template 6">
        <a:dk1>
          <a:srgbClr val="4D4D4D"/>
        </a:dk1>
        <a:lt1>
          <a:srgbClr val="FFFFFF"/>
        </a:lt1>
        <a:dk2>
          <a:srgbClr val="4D4D4D"/>
        </a:dk2>
        <a:lt2>
          <a:srgbClr val="7A9814"/>
        </a:lt2>
        <a:accent1>
          <a:srgbClr val="88AC0C"/>
        </a:accent1>
        <a:accent2>
          <a:srgbClr val="84A70F"/>
        </a:accent2>
        <a:accent3>
          <a:srgbClr val="FFFFFF"/>
        </a:accent3>
        <a:accent4>
          <a:srgbClr val="404040"/>
        </a:accent4>
        <a:accent5>
          <a:srgbClr val="C3D2AA"/>
        </a:accent5>
        <a:accent6>
          <a:srgbClr val="77970C"/>
        </a:accent6>
        <a:hlink>
          <a:srgbClr val="A1C614"/>
        </a:hlink>
        <a:folHlink>
          <a:srgbClr val="DDDDDD"/>
        </a:folHlink>
      </a:clrScheme>
      <a:clrMap bg1="lt1" tx1="dk1" bg2="lt2" tx2="dk2" accent1="accent1" accent2="accent2" accent3="accent3" accent4="accent4" accent5="accent5" accent6="accent6" hlink="hlink" folHlink="folHlink"/>
    </a:extraClrScheme>
    <a:extraClrScheme>
      <a:clrScheme name="powerpoint-template 7">
        <a:dk1>
          <a:srgbClr val="4D4D4D"/>
        </a:dk1>
        <a:lt1>
          <a:srgbClr val="FFFFFF"/>
        </a:lt1>
        <a:dk2>
          <a:srgbClr val="4D4D4D"/>
        </a:dk2>
        <a:lt2>
          <a:srgbClr val="9B2816"/>
        </a:lt2>
        <a:accent1>
          <a:srgbClr val="88AC0C"/>
        </a:accent1>
        <a:accent2>
          <a:srgbClr val="84A70F"/>
        </a:accent2>
        <a:accent3>
          <a:srgbClr val="FFFFFF"/>
        </a:accent3>
        <a:accent4>
          <a:srgbClr val="404040"/>
        </a:accent4>
        <a:accent5>
          <a:srgbClr val="C3D2AA"/>
        </a:accent5>
        <a:accent6>
          <a:srgbClr val="77970C"/>
        </a:accent6>
        <a:hlink>
          <a:srgbClr val="A1C614"/>
        </a:hlink>
        <a:folHlink>
          <a:srgbClr val="DDDDDD"/>
        </a:folHlink>
      </a:clrScheme>
      <a:clrMap bg1="lt1" tx1="dk1" bg2="lt2" tx2="dk2" accent1="accent1" accent2="accent2" accent3="accent3" accent4="accent4" accent5="accent5" accent6="accent6" hlink="hlink" folHlink="folHlink"/>
    </a:extraClrScheme>
    <a:extraClrScheme>
      <a:clrScheme name="powerpoint-template 8">
        <a:dk1>
          <a:srgbClr val="4D4D4D"/>
        </a:dk1>
        <a:lt1>
          <a:srgbClr val="FFFFFF"/>
        </a:lt1>
        <a:dk2>
          <a:srgbClr val="4D4D4D"/>
        </a:dk2>
        <a:lt2>
          <a:srgbClr val="CEAE1F"/>
        </a:lt2>
        <a:accent1>
          <a:srgbClr val="D2B819"/>
        </a:accent1>
        <a:accent2>
          <a:srgbClr val="D9D128"/>
        </a:accent2>
        <a:accent3>
          <a:srgbClr val="FFFFFF"/>
        </a:accent3>
        <a:accent4>
          <a:srgbClr val="404040"/>
        </a:accent4>
        <a:accent5>
          <a:srgbClr val="E5D8AB"/>
        </a:accent5>
        <a:accent6>
          <a:srgbClr val="C4BD23"/>
        </a:accent6>
        <a:hlink>
          <a:srgbClr val="E7DE29"/>
        </a:hlink>
        <a:folHlink>
          <a:srgbClr val="DDDDDD"/>
        </a:folHlink>
      </a:clrScheme>
      <a:clrMap bg1="lt1" tx1="dk1" bg2="lt2" tx2="dk2" accent1="accent1" accent2="accent2" accent3="accent3" accent4="accent4" accent5="accent5" accent6="accent6" hlink="hlink" folHlink="folHlink"/>
    </a:extraClrScheme>
    <a:extraClrScheme>
      <a:clrScheme name="powerpoint-template 9">
        <a:dk1>
          <a:srgbClr val="4D4D4D"/>
        </a:dk1>
        <a:lt1>
          <a:srgbClr val="FFFFFF"/>
        </a:lt1>
        <a:dk2>
          <a:srgbClr val="4D4D4D"/>
        </a:dk2>
        <a:lt2>
          <a:srgbClr val="9B2816"/>
        </a:lt2>
        <a:accent1>
          <a:srgbClr val="D2B819"/>
        </a:accent1>
        <a:accent2>
          <a:srgbClr val="D9D128"/>
        </a:accent2>
        <a:accent3>
          <a:srgbClr val="FFFFFF"/>
        </a:accent3>
        <a:accent4>
          <a:srgbClr val="404040"/>
        </a:accent4>
        <a:accent5>
          <a:srgbClr val="E5D8AB"/>
        </a:accent5>
        <a:accent6>
          <a:srgbClr val="C4BD23"/>
        </a:accent6>
        <a:hlink>
          <a:srgbClr val="E7DE29"/>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134</TotalTime>
  <Words>1079</Words>
  <Application>Microsoft Office PowerPoint</Application>
  <PresentationFormat>Ekran Gösterisi (4:3)</PresentationFormat>
  <Paragraphs>141</Paragraphs>
  <Slides>19</Slides>
  <Notes>19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Candara</vt:lpstr>
      <vt:lpstr>Microsoft Sans Serif</vt:lpstr>
      <vt:lpstr>Times New Roman</vt:lpstr>
      <vt:lpstr>Wingdings</vt:lpstr>
      <vt:lpstr>powerpoint-template</vt:lpstr>
      <vt:lpstr>Değer Temelli Öğretim</vt:lpstr>
      <vt:lpstr>MEB öğretim programı değerleri</vt:lpstr>
      <vt:lpstr>Değer Telkini</vt:lpstr>
      <vt:lpstr>Değer Telkini</vt:lpstr>
      <vt:lpstr>Ahlaki Muhakeme</vt:lpstr>
      <vt:lpstr>Ahlaki Muhakeme –  Kohlberg Öykü</vt:lpstr>
      <vt:lpstr>PowerPoint Sunusu</vt:lpstr>
      <vt:lpstr>Ahlaki Muhakeme – Hikaye 2</vt:lpstr>
      <vt:lpstr>Değer Analizi</vt:lpstr>
      <vt:lpstr>Değer Analizi</vt:lpstr>
      <vt:lpstr>Değer Analizi  Köpek ve Kurt Öyküsü </vt:lpstr>
      <vt:lpstr>PowerPoint Sunusu</vt:lpstr>
      <vt:lpstr>PowerPoint Sunusu</vt:lpstr>
      <vt:lpstr>PowerPoint Sunusu</vt:lpstr>
      <vt:lpstr>GözlemYoluyla Öğrenme</vt:lpstr>
      <vt:lpstr>Model Analizi </vt:lpstr>
      <vt:lpstr>Model Analizi </vt:lpstr>
      <vt:lpstr>Kaynakça</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siemens</dc:creator>
  <cp:lastModifiedBy>Mustafa Ozturk</cp:lastModifiedBy>
  <cp:revision>23</cp:revision>
  <dcterms:created xsi:type="dcterms:W3CDTF">2017-04-23T04:56:25Z</dcterms:created>
  <dcterms:modified xsi:type="dcterms:W3CDTF">2017-06-03T12:36:17Z</dcterms:modified>
</cp:coreProperties>
</file>