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301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13" r:id="rId13"/>
    <p:sldId id="336" r:id="rId14"/>
    <p:sldId id="337" r:id="rId15"/>
    <p:sldId id="338" r:id="rId16"/>
    <p:sldId id="341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9" autoAdjust="0"/>
    <p:restoredTop sz="95552" autoAdjust="0"/>
  </p:normalViewPr>
  <p:slideViewPr>
    <p:cSldViewPr>
      <p:cViewPr varScale="1">
        <p:scale>
          <a:sx n="107" d="100"/>
          <a:sy n="107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4526D-15CD-4CF7-A815-72ECF80F417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828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EEFD2-AAAC-4E1F-8BD0-830B4FA1F1AD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2814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6643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88119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58377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99457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37315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158093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2501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592672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252240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19349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615079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848326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39382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104448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823724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21169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69641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4675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07862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2484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97396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9564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96194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25B7-E483-466F-BF5D-B6D7D2B32CD9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69152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33975"/>
            <a:ext cx="7772400" cy="704850"/>
          </a:xfrm>
          <a:effectLst>
            <a:outerShdw algn="ctr" rotWithShape="0">
              <a:schemeClr val="bg1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tr-T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15000"/>
            <a:ext cx="7772400" cy="685800"/>
          </a:xfrm>
          <a:effectLst>
            <a:outerShdw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tr-TR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87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724025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724025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5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4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8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486025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486025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04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69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35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32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83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5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724025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86025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7"/>
          <p:cNvSpPr/>
          <p:nvPr/>
        </p:nvSpPr>
        <p:spPr bwMode="auto">
          <a:xfrm>
            <a:off x="-36512" y="-27384"/>
            <a:ext cx="917669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tr-TR" dirty="0"/>
          </a:p>
          <a:p>
            <a:endParaRPr lang="ru-RU" altLang="tr-T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tr-TR" altLang="tr-TR" b="1" dirty="0"/>
              <a:t>Farklılaştırılmış Öğretim</a:t>
            </a:r>
            <a:endParaRPr lang="ru-RU" altLang="tr-TR" b="1" dirty="0"/>
          </a:p>
        </p:txBody>
      </p:sp>
      <p:sp>
        <p:nvSpPr>
          <p:cNvPr id="4" name="Metin kutusu 18"/>
          <p:cNvSpPr txBox="1"/>
          <p:nvPr/>
        </p:nvSpPr>
        <p:spPr>
          <a:xfrm>
            <a:off x="2562010" y="829657"/>
            <a:ext cx="44037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9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9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2771954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Dikdörtgen 7"/>
          <p:cNvSpPr/>
          <p:nvPr/>
        </p:nvSpPr>
        <p:spPr bwMode="auto">
          <a:xfrm>
            <a:off x="-32692" y="5805264"/>
            <a:ext cx="91766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Resim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86949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5" y="6006221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66" y="5986949"/>
            <a:ext cx="71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13" y="5986949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15" y="597328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51" y="5986949"/>
            <a:ext cx="779145" cy="7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Bilişsel yetenekler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Çoklu zekâ kuramına göre bireylerin yetenekleri birbirinden çok farklıdır.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Kişinin zekâ alanı onun neyi nasıl öğreneceğini ve öğrendiğini nasıl sergileyeceğini etkiler.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Bu nedenle öğretmenin farklı zekâ alanlarına hitap edecek faklı öğretim strateji ve etkinlikleri ile farklı ölçme değerlendirme yaklaşımlarını kullanması gerekir.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8812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Bilişsel yetenekler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altLang="tr-TR" sz="3000" dirty="0">
              <a:latin typeface="Candara" panose="020E0502030303020204" pitchFamily="34" charset="0"/>
            </a:endParaRP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81200" y="6453336"/>
            <a:ext cx="69342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</a:pPr>
            <a:r>
              <a:rPr lang="tr-TR" sz="1400" kern="0" smtClean="0"/>
              <a:t>Kaynak: http://www.uzmanogretiyor.com/wp-content/uploads/2015/11/Kg37L2.jpg</a:t>
            </a:r>
            <a:endParaRPr lang="tr-TR" sz="1400" kern="0" dirty="0"/>
          </a:p>
        </p:txBody>
      </p:sp>
      <p:pic>
        <p:nvPicPr>
          <p:cNvPr id="7" name="Picture 2" descr="http://www.uzmanogretiyor.com/wp-content/uploads/2015/11/Kg37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714917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Öğrenme stilleri 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3000" dirty="0"/>
              <a:t>En yaygın olarak kullanılan sınıflamada üç tip öğrenme stili tarif edilir</a:t>
            </a:r>
          </a:p>
          <a:p>
            <a:pPr lvl="1">
              <a:spcBef>
                <a:spcPts val="3000"/>
              </a:spcBef>
            </a:pPr>
            <a:r>
              <a:rPr lang="tr-TR" dirty="0"/>
              <a:t>Görsel</a:t>
            </a:r>
          </a:p>
          <a:p>
            <a:pPr lvl="1">
              <a:spcBef>
                <a:spcPts val="3000"/>
              </a:spcBef>
            </a:pPr>
            <a:r>
              <a:rPr lang="tr-TR" dirty="0"/>
              <a:t>İşitsel</a:t>
            </a:r>
          </a:p>
          <a:p>
            <a:pPr lvl="1">
              <a:spcBef>
                <a:spcPts val="3000"/>
              </a:spcBef>
            </a:pPr>
            <a:r>
              <a:rPr lang="tr-TR" dirty="0"/>
              <a:t>Dokunsal.</a:t>
            </a:r>
          </a:p>
          <a:p>
            <a:pPr>
              <a:spcBef>
                <a:spcPts val="1800"/>
              </a:spcBef>
            </a:pPr>
            <a:endParaRPr lang="tr-TR" sz="2800" dirty="0"/>
          </a:p>
          <a:p>
            <a:pPr>
              <a:spcBef>
                <a:spcPts val="1800"/>
              </a:spcBef>
            </a:pPr>
            <a:endParaRPr lang="tr-TR" sz="2800" dirty="0"/>
          </a:p>
          <a:p>
            <a:pPr marL="0" indent="0">
              <a:spcBef>
                <a:spcPts val="1800"/>
              </a:spcBef>
              <a:buNone/>
            </a:pPr>
            <a:endParaRPr lang="en-US" altLang="tr-TR" sz="3000" b="1" dirty="0">
              <a:latin typeface="Candara" panose="020E0502030303020204" pitchFamily="34" charset="0"/>
            </a:endParaRP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8729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Öğrenme stilleri - Görsel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Bu bireyler genelde düzenli ve titizdir.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Sistemli olarak çalışmayı severler.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Görsel hafızaları oldukça güçlüdür, görerek öğrendiklerini uzun süre unutmazlar.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Bilgi ve kavramları sembol ve resimlere dönüştürmeleri anlamalarını ve bellekte tutmalarını kolaylaştırır. </a:t>
            </a:r>
            <a:endParaRPr lang="tr-TR" sz="24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1211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Öğrenme stilleri - İşitsel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İşitsel şekilde öğrenebilen bireyler dinlemeyi, sohbet etmeyi ve birlikte çalışmayı severler.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Bu öğrenme stiline sahip öğrenciler daha çok konuşarak, tartışarak öğrenirler.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Dinleme becerileri de yüksek olduğundan, okumaktansa öğretmeni dinleyerek öğrenmeyi tercih ederler. </a:t>
            </a:r>
            <a:endParaRPr lang="tr-TR" sz="24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2333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Öğrenme stilleri - Dokunsal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700" dirty="0"/>
              <a:t>Dokunsal olarak öğrenebilen bireyler hareketlidirler.  Genelde sınıfta yerlerinde duramaz, uygun işlere yönlendirilmezlerse sınıfta problem çıkarabilirler. </a:t>
            </a:r>
          </a:p>
          <a:p>
            <a:pPr>
              <a:spcBef>
                <a:spcPts val="1800"/>
              </a:spcBef>
            </a:pPr>
            <a:r>
              <a:rPr lang="tr-TR" sz="2700" dirty="0"/>
              <a:t>Bu tür bireyler için öğretmen anlatımı ya da dersi görsellerle zenginleştirmek etkili olmaz. </a:t>
            </a:r>
          </a:p>
          <a:p>
            <a:pPr>
              <a:spcBef>
                <a:spcPts val="1800"/>
              </a:spcBef>
            </a:pPr>
            <a:r>
              <a:rPr lang="tr-TR" sz="2700" dirty="0"/>
              <a:t>Bu öğrencilerin etkin olarak öğrenebilmeleri için mutlaka yaparak-yaşayarak öğretim yaklaşımlarının uygulanması gerekir.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7647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Öğretimi Farklılaştırma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26363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400" dirty="0"/>
              <a:t>Bir sınıftaki öğrenciler arasında farklılıklar bulunmaktadır. </a:t>
            </a:r>
          </a:p>
          <a:p>
            <a:pPr>
              <a:spcBef>
                <a:spcPts val="1800"/>
              </a:spcBef>
            </a:pPr>
            <a:r>
              <a:rPr lang="tr-TR" sz="2400" dirty="0"/>
              <a:t>Öğrenciler birbirlerinden ön bilgileri, öğrenme hızları, bilişsel yetenekleri, öğrenme stilleri ve </a:t>
            </a:r>
            <a:r>
              <a:rPr lang="tr-TR" sz="2400" dirty="0" err="1"/>
              <a:t>sosyo</a:t>
            </a:r>
            <a:r>
              <a:rPr lang="tr-TR" sz="2400" dirty="0"/>
              <a:t>-ekonomik özellikleri gibi özellikleri açısından farklılaşmaktadır.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79" y="4465932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Öğretimi Farklılaştırma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1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561662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Süreç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5217" y="3053963"/>
            <a:ext cx="2374776" cy="2636388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Öğrenme-öğretme etkinliklerini içerir.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11 İçerik Yer Tutucusu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2579" y="2852936"/>
            <a:ext cx="4325146" cy="31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Süreci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92896"/>
            <a:ext cx="3574629" cy="2636388"/>
          </a:xfrm>
        </p:spPr>
        <p:txBody>
          <a:bodyPr/>
          <a:lstStyle/>
          <a:p>
            <a:r>
              <a:rPr lang="tr-TR" sz="2400" dirty="0"/>
              <a:t>Etkinlikleri farklılaştırarak</a:t>
            </a:r>
          </a:p>
          <a:p>
            <a:r>
              <a:rPr lang="tr-TR" sz="2400" dirty="0"/>
              <a:t>Gruplama stratejisi ile</a:t>
            </a:r>
          </a:p>
          <a:p>
            <a:r>
              <a:rPr lang="tr-TR" sz="2400" dirty="0"/>
              <a:t>Hızı farklılaştırarak</a:t>
            </a:r>
          </a:p>
          <a:p>
            <a:r>
              <a:rPr lang="tr-TR" sz="2400" dirty="0"/>
              <a:t>Desteği farklılaştırarak</a:t>
            </a:r>
          </a:p>
          <a:p>
            <a:r>
              <a:rPr lang="tr-TR" sz="2400" dirty="0"/>
              <a:t>Materyali farklılaştırarak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29" y="2708920"/>
            <a:ext cx="3443287" cy="25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Tanımı </a:t>
            </a:r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ve Tarihsel Gelişimi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Eğitime tüm bireyleri dâhil etme yaklaşımı 1950’li yıllarda yeşermeye başlamıştır.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Bu dönemde ortaya çıkan akımlar genel olarak ileri derecede engelli ve/veya özel eğitime ihtiyacı olan öğrenciler “özel” eğitim kurumlarında eğitim almaları yerine onları “normal” eğitim süreçlerine dâhil etme anlayışına dayanmaktaydı.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İçeriği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92896"/>
            <a:ext cx="3574629" cy="2636388"/>
          </a:xfrm>
        </p:spPr>
        <p:txBody>
          <a:bodyPr/>
          <a:lstStyle/>
          <a:p>
            <a:pPr marL="0" indent="0">
              <a:buNone/>
            </a:pPr>
            <a:r>
              <a:rPr lang="tr-TR" sz="2600" dirty="0"/>
              <a:t>İçerik bir alanla ilgili gerçekleri, kavramları, genellemeleri ve prensipleri, tutumları, becerileri ve materyalleri içerir.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1" y="2564904"/>
            <a:ext cx="2781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İçeriği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92896"/>
            <a:ext cx="3574629" cy="2636388"/>
          </a:xfrm>
        </p:spPr>
        <p:txBody>
          <a:bodyPr/>
          <a:lstStyle/>
          <a:p>
            <a:r>
              <a:rPr lang="tr-TR" sz="2800" dirty="0"/>
              <a:t>Kaynakları farklılaştırma</a:t>
            </a:r>
          </a:p>
          <a:p>
            <a:r>
              <a:rPr lang="tr-TR" sz="2800" dirty="0" err="1"/>
              <a:t>Bloom’un</a:t>
            </a:r>
            <a:r>
              <a:rPr lang="tr-TR" sz="2800" dirty="0"/>
              <a:t> taksonomisine göre konuyu zorluk derecesine göre </a:t>
            </a:r>
            <a:r>
              <a:rPr lang="tr-TR" sz="2800" dirty="0" smtClean="0"/>
              <a:t>farklılaştırma</a:t>
            </a:r>
            <a:endParaRPr lang="tr-TR" sz="28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59" y="2564904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İçeriği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483" y="1916832"/>
            <a:ext cx="3574629" cy="2636388"/>
          </a:xfrm>
        </p:spPr>
        <p:txBody>
          <a:bodyPr/>
          <a:lstStyle/>
          <a:p>
            <a:r>
              <a:rPr lang="tr-TR" sz="2800" dirty="0"/>
              <a:t>Farklı seviye okuma materyalleri </a:t>
            </a:r>
          </a:p>
          <a:p>
            <a:r>
              <a:rPr lang="tr-TR" sz="2800" dirty="0"/>
              <a:t>Kavram haritaları </a:t>
            </a:r>
          </a:p>
          <a:p>
            <a:r>
              <a:rPr lang="tr-TR" sz="2800" dirty="0"/>
              <a:t>Posterler</a:t>
            </a:r>
          </a:p>
          <a:p>
            <a:r>
              <a:rPr lang="tr-TR" sz="2800" dirty="0"/>
              <a:t>Videolar</a:t>
            </a:r>
          </a:p>
          <a:p>
            <a:r>
              <a:rPr lang="tr-TR" sz="2800" dirty="0"/>
              <a:t>Uygulama ve örneklerin farklı kültürlerden seçilmesi</a:t>
            </a:r>
          </a:p>
          <a:p>
            <a:endParaRPr lang="en-US" sz="28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55" y="2132856"/>
            <a:ext cx="3323933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İçeriği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483" y="1916832"/>
            <a:ext cx="3574629" cy="2636388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/>
              <a:t>Öğrencilerin ilgileri farklı ise içeriğin öğretilmesinde örnekleri öğrenci ilgilerine göre seçme veya öğrencinin konu hakkında ilgisini çekecek ek materyal kullanma yoluna gidilebilir.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3384550" cy="24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Ürünü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483" y="2160764"/>
            <a:ext cx="6598965" cy="2636388"/>
          </a:xfrm>
        </p:spPr>
        <p:txBody>
          <a:bodyPr/>
          <a:lstStyle/>
          <a:p>
            <a:r>
              <a:rPr lang="tr-TR" sz="2800" dirty="0"/>
              <a:t>Ürün öğrencinin yaptığı çalışmalar sonunda öğrendiklerinin, anladıklarının veya kazandığı becerilerin göstergeleridir.  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Ürün somut (rapor, broşür, model), sözel (diyalog, sunum) veya eylem (rol yapma, drama) olabilir.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6608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Ürünü Nasıl Farklılaştırabiliriz?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483" y="2160764"/>
            <a:ext cx="4366717" cy="2636388"/>
          </a:xfrm>
        </p:spPr>
        <p:txBody>
          <a:bodyPr/>
          <a:lstStyle/>
          <a:p>
            <a:r>
              <a:rPr lang="tr-TR" sz="2600" dirty="0"/>
              <a:t>İlgileri farklı ise, öğrencilerden öğrendiklerini ve yapabildiklerini farklı yollarla sergilemesi istenir, </a:t>
            </a:r>
          </a:p>
          <a:p>
            <a:endParaRPr lang="tr-TR" sz="2600" dirty="0"/>
          </a:p>
          <a:p>
            <a:r>
              <a:rPr lang="tr-TR" sz="2600" dirty="0"/>
              <a:t>Ürünlerini paylaşırken farklı araçlardan yararlanmalarına izin verilir.</a:t>
            </a:r>
          </a:p>
          <a:p>
            <a:endParaRPr lang="en-US" sz="26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62" y="2204864"/>
            <a:ext cx="2969418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Tanımı </a:t>
            </a:r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ve Tarihsel Gelişimi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Bugünkü anlamda farklılaştırılmış eğitim, sosyal, kültürel, eğitimsel, yaşamsal aktivite ve fırsatlara tüm toplum üyeleri ile eşit düzeyde erişimde güçlük yaşayan bütün çocuklara yönelik yapılmaktadır.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“</a:t>
            </a:r>
            <a:r>
              <a:rPr lang="tr-TR" sz="2800" i="1" dirty="0"/>
              <a:t>Öğrenenlerin farklı gereksinimlerine, onların eğitime, kültüre ve topluma katılımını artırarak ve eğitim sisteminin içindeki ayrımcılığı azaltarak cevap verme süreci”dir</a:t>
            </a:r>
            <a:r>
              <a:rPr lang="tr-TR" sz="2800" dirty="0"/>
              <a:t>. </a:t>
            </a:r>
            <a:r>
              <a:rPr lang="tr-TR" sz="2400" dirty="0" smtClean="0"/>
              <a:t>(</a:t>
            </a:r>
            <a:r>
              <a:rPr lang="tr-TR" sz="2400" dirty="0"/>
              <a:t>UNESCO, 2005, sf. 13)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9750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7703368" cy="715962"/>
          </a:xfrm>
        </p:spPr>
        <p:txBody>
          <a:bodyPr/>
          <a:lstStyle/>
          <a:p>
            <a:r>
              <a:rPr lang="tr-TR" altLang="tr-TR" sz="3600" b="1" dirty="0">
                <a:solidFill>
                  <a:schemeClr val="bg2"/>
                </a:solidFill>
                <a:latin typeface="Candara" panose="020E0502030303020204" pitchFamily="34" charset="0"/>
              </a:rPr>
              <a:t>Farklılaştırılmış Eğitimin Gerekçesi</a:t>
            </a:r>
            <a:endParaRPr lang="en-US" altLang="tr-TR" sz="36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200" b="1" dirty="0"/>
              <a:t>Eğitimsel gerekçe, </a:t>
            </a:r>
            <a:r>
              <a:rPr lang="tr-TR" sz="2200" dirty="0"/>
              <a:t>kapsayıcı okulların, bireysel çeşitliliklere cevap veren öğretim yöntemleri geliştirmesi ve bunun tüm öğrencilerin yararına olmasıdır. </a:t>
            </a:r>
          </a:p>
          <a:p>
            <a:pPr lvl="0">
              <a:spcBef>
                <a:spcPts val="1800"/>
              </a:spcBef>
            </a:pPr>
            <a:r>
              <a:rPr lang="tr-TR" sz="2200" b="1" i="1" dirty="0"/>
              <a:t>Sosyal gerekçe</a:t>
            </a:r>
            <a:r>
              <a:rPr lang="tr-TR" sz="2200" dirty="0"/>
              <a:t>, kapsayıcı okulların, bu okullarda eğitim gören öğrenciler üzerinde olumlu bir tutum değişikliği meydana getirerek, daha adil ve kapsayıcı bir toplum için temel oluşturacak olmasıdır. </a:t>
            </a:r>
          </a:p>
          <a:p>
            <a:pPr lvl="0">
              <a:spcBef>
                <a:spcPts val="1800"/>
              </a:spcBef>
            </a:pPr>
            <a:r>
              <a:rPr lang="tr-TR" sz="2200" b="1" i="1" dirty="0"/>
              <a:t>Ekonomik gerekçe</a:t>
            </a:r>
            <a:r>
              <a:rPr lang="tr-TR" sz="2200" dirty="0"/>
              <a:t> ise, tüm öğrencilere bir arada eğitim veren okulların, farklı öğrenci grupları için farklı okulların kurulduğu daha karmaşık bir eğitim sistemine göre daha az maliyetli olmasıdır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8747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8423448" cy="715962"/>
          </a:xfrm>
        </p:spPr>
        <p:txBody>
          <a:bodyPr/>
          <a:lstStyle/>
          <a:p>
            <a:r>
              <a:rPr lang="tr-TR" altLang="tr-TR" sz="3600" b="1" dirty="0">
                <a:solidFill>
                  <a:schemeClr val="bg2"/>
                </a:solidFill>
                <a:latin typeface="Candara" panose="020E0502030303020204" pitchFamily="34" charset="0"/>
              </a:rPr>
              <a:t>Öğrencileri Farklılaştıran Özellikler</a:t>
            </a:r>
            <a:endParaRPr lang="en-US" altLang="tr-TR" sz="36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tr-TR" sz="2800" dirty="0"/>
              <a:t>Önbilgi (Hazır bulunuşluk) 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tr-TR" sz="2800" dirty="0"/>
              <a:t>İlgi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tr-TR" sz="2800" dirty="0"/>
              <a:t>Öğrenme hızı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tr-TR" sz="2800" dirty="0"/>
              <a:t>Bilişsel yetenekler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tr-TR" sz="2800" dirty="0"/>
              <a:t>Öğrenme stilleri </a:t>
            </a:r>
          </a:p>
          <a:p>
            <a:pPr marL="571500" indent="-571500">
              <a:spcBef>
                <a:spcPts val="3000"/>
              </a:spcBef>
              <a:buFont typeface="+mj-lt"/>
              <a:buAutoNum type="romanUcPeriod"/>
            </a:pPr>
            <a:r>
              <a:rPr lang="tr-TR" sz="2800" dirty="0"/>
              <a:t>Sosyo-kültürel </a:t>
            </a:r>
            <a:r>
              <a:rPr lang="tr-TR" sz="2800" dirty="0" smtClean="0"/>
              <a:t>özellikler</a:t>
            </a:r>
            <a:endParaRPr lang="tr-TR" sz="2800" dirty="0"/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89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Önbilgi (Hazır bulunuşluk) 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Yeni bir konuya başlandığında bazı öğrencilerin konuyu öğrenmek için hazır olduğu, bazılarının konuyu kısmen, bazılarının ise tamamen bilmediği gözlemlenir. </a:t>
            </a:r>
          </a:p>
          <a:p>
            <a:pPr>
              <a:spcBef>
                <a:spcPts val="1800"/>
              </a:spcBef>
            </a:pPr>
            <a:endParaRPr lang="tr-TR" sz="2800" dirty="0"/>
          </a:p>
          <a:p>
            <a:pPr>
              <a:spcBef>
                <a:spcPts val="1800"/>
              </a:spcBef>
            </a:pPr>
            <a:r>
              <a:rPr lang="tr-TR" sz="2800" dirty="0"/>
              <a:t>Geleneksel sınıflarda öğrencilerin ön bilgileri göz ardı edilir ve öğrencilerin eşit seviyede olduğu varsayılarak öğretim tasarlanır.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4969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Önbilgi (Hazır bulunuşluk) 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tr-TR" sz="2600" dirty="0"/>
              <a:t>Geleneksel sınıflarda konu hakkında ön bilgisi olan öğrencilerin </a:t>
            </a:r>
          </a:p>
          <a:p>
            <a:pPr lvl="1">
              <a:spcBef>
                <a:spcPts val="1200"/>
              </a:spcBef>
            </a:pPr>
            <a:r>
              <a:rPr lang="tr-TR" sz="2200" dirty="0"/>
              <a:t>daha fazla ve derinlemesine kazanım elde etme fırsatı elinden alınmış</a:t>
            </a:r>
          </a:p>
          <a:p>
            <a:pPr lvl="1">
              <a:spcBef>
                <a:spcPts val="1200"/>
              </a:spcBef>
            </a:pPr>
            <a:r>
              <a:rPr lang="tr-TR" sz="2200" dirty="0"/>
              <a:t>potansiyelleri aşağıya çekilmiş</a:t>
            </a:r>
          </a:p>
          <a:p>
            <a:pPr lvl="1">
              <a:spcBef>
                <a:spcPts val="1200"/>
              </a:spcBef>
            </a:pPr>
            <a:r>
              <a:rPr lang="tr-TR" sz="2200" dirty="0"/>
              <a:t>derse karşı algıları olumsuz yönde gelişmiş olur. </a:t>
            </a:r>
          </a:p>
          <a:p>
            <a:pPr>
              <a:spcBef>
                <a:spcPts val="1200"/>
              </a:spcBef>
            </a:pPr>
            <a:r>
              <a:rPr lang="tr-TR" sz="2600" dirty="0"/>
              <a:t>konu hakkında yeterli ön bilgisi olmayan öğrencinin </a:t>
            </a:r>
          </a:p>
          <a:p>
            <a:pPr lvl="1">
              <a:spcBef>
                <a:spcPts val="1200"/>
              </a:spcBef>
            </a:pPr>
            <a:r>
              <a:rPr lang="tr-TR" sz="2200" dirty="0"/>
              <a:t>öğrenmeye motivasyonu azalabilir</a:t>
            </a:r>
          </a:p>
          <a:p>
            <a:pPr lvl="1">
              <a:spcBef>
                <a:spcPts val="1200"/>
              </a:spcBef>
            </a:pPr>
            <a:r>
              <a:rPr lang="tr-TR" sz="2200" dirty="0"/>
              <a:t>kendini başarısız olarak görebilir</a:t>
            </a:r>
          </a:p>
          <a:p>
            <a:pPr lvl="1">
              <a:spcBef>
                <a:spcPts val="1200"/>
              </a:spcBef>
            </a:pPr>
            <a:r>
              <a:rPr lang="tr-TR" sz="2200" dirty="0"/>
              <a:t>derse karşı olumsuz tutumlar geliştirebilir</a:t>
            </a:r>
          </a:p>
          <a:p>
            <a:pPr>
              <a:spcBef>
                <a:spcPts val="1800"/>
              </a:spcBef>
            </a:pPr>
            <a:endParaRPr lang="en-US" altLang="tr-TR" sz="3000" dirty="0">
              <a:latin typeface="Candara" panose="020E0502030303020204" pitchFamily="34" charset="0"/>
            </a:endParaRP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8965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İlgi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İlgi bireyin bir konuya, bir öğrenme yoluna veya ortaya konan ürüne yönelik hisleridir.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Bazı öğrenciler </a:t>
            </a:r>
          </a:p>
          <a:p>
            <a:pPr lvl="1">
              <a:spcBef>
                <a:spcPts val="600"/>
              </a:spcBef>
            </a:pPr>
            <a:r>
              <a:rPr lang="tr-TR" sz="2400" dirty="0"/>
              <a:t>öğretmenden dinlemeyi</a:t>
            </a:r>
          </a:p>
          <a:p>
            <a:pPr lvl="1">
              <a:spcBef>
                <a:spcPts val="600"/>
              </a:spcBef>
            </a:pPr>
            <a:r>
              <a:rPr lang="tr-TR" sz="2400" dirty="0"/>
              <a:t>bazıları okuyarak öğrenmeyi</a:t>
            </a:r>
          </a:p>
          <a:p>
            <a:pPr lvl="1">
              <a:spcBef>
                <a:spcPts val="600"/>
              </a:spcBef>
            </a:pPr>
            <a:r>
              <a:rPr lang="tr-TR" sz="2400" dirty="0"/>
              <a:t>bazıları grupla çalışmayı</a:t>
            </a:r>
          </a:p>
          <a:p>
            <a:pPr lvl="1">
              <a:spcBef>
                <a:spcPts val="600"/>
              </a:spcBef>
            </a:pPr>
            <a:r>
              <a:rPr lang="tr-TR" sz="2400" dirty="0"/>
              <a:t>bazıları bireysel çalışmayı</a:t>
            </a:r>
          </a:p>
          <a:p>
            <a:pPr lvl="1">
              <a:spcBef>
                <a:spcPts val="600"/>
              </a:spcBef>
            </a:pPr>
            <a:r>
              <a:rPr lang="tr-TR" sz="2400" dirty="0"/>
              <a:t>bazıları yazılı sınavları</a:t>
            </a:r>
          </a:p>
          <a:p>
            <a:pPr lvl="1">
              <a:spcBef>
                <a:spcPts val="600"/>
              </a:spcBef>
            </a:pPr>
            <a:r>
              <a:rPr lang="tr-TR" sz="2400" dirty="0"/>
              <a:t>bazıları ise ödevleri sever. </a:t>
            </a:r>
          </a:p>
          <a:p>
            <a:pPr>
              <a:spcBef>
                <a:spcPts val="600"/>
              </a:spcBef>
            </a:pPr>
            <a:endParaRPr lang="en-US" altLang="tr-TR" sz="3000" dirty="0">
              <a:latin typeface="Candara" panose="020E0502030303020204" pitchFamily="34" charset="0"/>
            </a:endParaRP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7758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00870"/>
            <a:ext cx="6934200" cy="715962"/>
          </a:xfrm>
        </p:spPr>
        <p:txBody>
          <a:bodyPr/>
          <a:lstStyle/>
          <a:p>
            <a:r>
              <a:rPr lang="tr-TR" altLang="tr-TR" sz="4000" b="1" dirty="0">
                <a:solidFill>
                  <a:schemeClr val="bg2"/>
                </a:solidFill>
                <a:latin typeface="Candara" panose="020E0502030303020204" pitchFamily="34" charset="0"/>
              </a:rPr>
              <a:t>Öğrenme hızı</a:t>
            </a:r>
            <a:endParaRPr lang="en-US" altLang="tr-TR" sz="40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9544"/>
            <a:ext cx="6934200" cy="5199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tr-TR" sz="2800" dirty="0"/>
              <a:t>Öğrenciler bir konuyu öğrenmek için ihtiyaç duydukları zaman açısından farklılaşırlar.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Bazı öğrenciler bir konuyu öğrenmek için fazla zaman ihtiyaç duyarken bazıları aynı konuyu çok daha kısa bir sürede öğrenebilir. </a:t>
            </a:r>
          </a:p>
          <a:p>
            <a:pPr>
              <a:spcBef>
                <a:spcPts val="1800"/>
              </a:spcBef>
            </a:pPr>
            <a:r>
              <a:rPr lang="tr-TR" sz="2800" dirty="0"/>
              <a:t>Uzun zamana ihtiyaç duyanlar konuyu anlamak için çok sayıda örnek ve uygulamaya ihtiyaç duyarlar. </a:t>
            </a:r>
          </a:p>
        </p:txBody>
      </p:sp>
      <p:sp>
        <p:nvSpPr>
          <p:cNvPr id="4" name="Metin kutusu 18"/>
          <p:cNvSpPr txBox="1"/>
          <p:nvPr/>
        </p:nvSpPr>
        <p:spPr>
          <a:xfrm>
            <a:off x="3582372" y="829657"/>
            <a:ext cx="3946914" cy="2154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This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Project is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co-funded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Republic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tr-TR" sz="800" b="1" dirty="0" err="1" smtClean="0">
                <a:solidFill>
                  <a:schemeClr val="bg2">
                    <a:lumMod val="50000"/>
                  </a:schemeClr>
                </a:solidFill>
              </a:rPr>
              <a:t>Turkey</a:t>
            </a:r>
            <a:r>
              <a:rPr lang="tr-TR" sz="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tr-TR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0" descr="http://civilsocietydialogue.org/wp-content/uploads/2014/11/ab-tr_E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78" b="18995"/>
          <a:stretch/>
        </p:blipFill>
        <p:spPr bwMode="auto">
          <a:xfrm>
            <a:off x="3563888" y="108452"/>
            <a:ext cx="3983883" cy="749397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9247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6">
      <a:dk1>
        <a:srgbClr val="4D4D4D"/>
      </a:dk1>
      <a:lt1>
        <a:srgbClr val="FFFFFF"/>
      </a:lt1>
      <a:dk2>
        <a:srgbClr val="4D4D4D"/>
      </a:dk2>
      <a:lt2>
        <a:srgbClr val="7A9814"/>
      </a:lt2>
      <a:accent1>
        <a:srgbClr val="88AC0C"/>
      </a:accent1>
      <a:accent2>
        <a:srgbClr val="84A70F"/>
      </a:accent2>
      <a:accent3>
        <a:srgbClr val="FFFFFF"/>
      </a:accent3>
      <a:accent4>
        <a:srgbClr val="404040"/>
      </a:accent4>
      <a:accent5>
        <a:srgbClr val="C3D2AA"/>
      </a:accent5>
      <a:accent6>
        <a:srgbClr val="77970C"/>
      </a:accent6>
      <a:hlink>
        <a:srgbClr val="A1C614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9BAFA"/>
        </a:lt2>
        <a:accent1>
          <a:srgbClr val="467435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B0BCAE"/>
        </a:accent5>
        <a:accent6>
          <a:srgbClr val="A5C239"/>
        </a:accent6>
        <a:hlink>
          <a:srgbClr val="0B3DC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9BAFA"/>
        </a:lt2>
        <a:accent1>
          <a:srgbClr val="467435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B0BCAE"/>
        </a:accent5>
        <a:accent6>
          <a:srgbClr val="A5C239"/>
        </a:accent6>
        <a:hlink>
          <a:srgbClr val="1C86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CA601D"/>
        </a:lt2>
        <a:accent1>
          <a:srgbClr val="4E9116"/>
        </a:accent1>
        <a:accent2>
          <a:srgbClr val="A1CB66"/>
        </a:accent2>
        <a:accent3>
          <a:srgbClr val="FFFFFF"/>
        </a:accent3>
        <a:accent4>
          <a:srgbClr val="404040"/>
        </a:accent4>
        <a:accent5>
          <a:srgbClr val="B2C7AB"/>
        </a:accent5>
        <a:accent6>
          <a:srgbClr val="91B85C"/>
        </a:accent6>
        <a:hlink>
          <a:srgbClr val="38C0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7A9814"/>
        </a:lt2>
        <a:accent1>
          <a:srgbClr val="88AC0C"/>
        </a:accent1>
        <a:accent2>
          <a:srgbClr val="84A70F"/>
        </a:accent2>
        <a:accent3>
          <a:srgbClr val="FFFFFF"/>
        </a:accent3>
        <a:accent4>
          <a:srgbClr val="404040"/>
        </a:accent4>
        <a:accent5>
          <a:srgbClr val="C3D2AA"/>
        </a:accent5>
        <a:accent6>
          <a:srgbClr val="77970C"/>
        </a:accent6>
        <a:hlink>
          <a:srgbClr val="A1C61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9B2816"/>
        </a:lt2>
        <a:accent1>
          <a:srgbClr val="88AC0C"/>
        </a:accent1>
        <a:accent2>
          <a:srgbClr val="84A70F"/>
        </a:accent2>
        <a:accent3>
          <a:srgbClr val="FFFFFF"/>
        </a:accent3>
        <a:accent4>
          <a:srgbClr val="404040"/>
        </a:accent4>
        <a:accent5>
          <a:srgbClr val="C3D2AA"/>
        </a:accent5>
        <a:accent6>
          <a:srgbClr val="77970C"/>
        </a:accent6>
        <a:hlink>
          <a:srgbClr val="A1C61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CEAE1F"/>
        </a:lt2>
        <a:accent1>
          <a:srgbClr val="D2B819"/>
        </a:accent1>
        <a:accent2>
          <a:srgbClr val="D9D128"/>
        </a:accent2>
        <a:accent3>
          <a:srgbClr val="FFFFFF"/>
        </a:accent3>
        <a:accent4>
          <a:srgbClr val="404040"/>
        </a:accent4>
        <a:accent5>
          <a:srgbClr val="E5D8AB"/>
        </a:accent5>
        <a:accent6>
          <a:srgbClr val="C4BD23"/>
        </a:accent6>
        <a:hlink>
          <a:srgbClr val="E7DE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9B2816"/>
        </a:lt2>
        <a:accent1>
          <a:srgbClr val="D2B819"/>
        </a:accent1>
        <a:accent2>
          <a:srgbClr val="D9D128"/>
        </a:accent2>
        <a:accent3>
          <a:srgbClr val="FFFFFF"/>
        </a:accent3>
        <a:accent4>
          <a:srgbClr val="404040"/>
        </a:accent4>
        <a:accent5>
          <a:srgbClr val="E5D8AB"/>
        </a:accent5>
        <a:accent6>
          <a:srgbClr val="C4BD23"/>
        </a:accent6>
        <a:hlink>
          <a:srgbClr val="E7DE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240</TotalTime>
  <Words>1151</Words>
  <Application>Microsoft Office PowerPoint</Application>
  <PresentationFormat>Ekran Gösterisi (4:3)</PresentationFormat>
  <Paragraphs>152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Candara</vt:lpstr>
      <vt:lpstr>Microsoft Sans Serif</vt:lpstr>
      <vt:lpstr>powerpoint-template</vt:lpstr>
      <vt:lpstr>Farklılaştırılmış Öğretim</vt:lpstr>
      <vt:lpstr>Tanımı ve Tarihsel Gelişimi</vt:lpstr>
      <vt:lpstr>Tanımı ve Tarihsel Gelişimi</vt:lpstr>
      <vt:lpstr>Farklılaştırılmış Eğitimin Gerekçesi</vt:lpstr>
      <vt:lpstr>Öğrencileri Farklılaştıran Özellikler</vt:lpstr>
      <vt:lpstr>Önbilgi (Hazır bulunuşluk) </vt:lpstr>
      <vt:lpstr>Önbilgi (Hazır bulunuşluk) </vt:lpstr>
      <vt:lpstr>İlgi</vt:lpstr>
      <vt:lpstr>Öğrenme hızı</vt:lpstr>
      <vt:lpstr>Bilişsel yetenekler</vt:lpstr>
      <vt:lpstr>Bilişsel yetenekler</vt:lpstr>
      <vt:lpstr>Öğrenme stilleri </vt:lpstr>
      <vt:lpstr>Öğrenme stilleri - Görsel</vt:lpstr>
      <vt:lpstr>Öğrenme stilleri - İşitsel</vt:lpstr>
      <vt:lpstr>Öğrenme stilleri - Dokunsal</vt:lpstr>
      <vt:lpstr>Öğretimi Farklılaştırma</vt:lpstr>
      <vt:lpstr>Öğretimi Farklılaştırma</vt:lpstr>
      <vt:lpstr>Süreç</vt:lpstr>
      <vt:lpstr>Süreci Nasıl Farklılaştırabiliriz?</vt:lpstr>
      <vt:lpstr>İçeriği Nasıl Farklılaştırabiliriz?</vt:lpstr>
      <vt:lpstr>İçeriği Nasıl Farklılaştırabiliriz?</vt:lpstr>
      <vt:lpstr>İçeriği Nasıl Farklılaştırabiliriz?</vt:lpstr>
      <vt:lpstr>İçeriği Nasıl Farklılaştırabiliriz?</vt:lpstr>
      <vt:lpstr>Ürünü Nasıl Farklılaştırabiliriz?</vt:lpstr>
      <vt:lpstr>Ürünü Nasıl Farklılaştırabiliriz?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siemens</dc:creator>
  <cp:lastModifiedBy>Mustafa Ozturk</cp:lastModifiedBy>
  <cp:revision>20</cp:revision>
  <dcterms:created xsi:type="dcterms:W3CDTF">2017-04-23T04:56:25Z</dcterms:created>
  <dcterms:modified xsi:type="dcterms:W3CDTF">2017-06-03T12:35:29Z</dcterms:modified>
</cp:coreProperties>
</file>